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58" r:id="rId5"/>
    <p:sldId id="282" r:id="rId6"/>
    <p:sldId id="259" r:id="rId7"/>
    <p:sldId id="260" r:id="rId8"/>
    <p:sldId id="261" r:id="rId9"/>
    <p:sldId id="283" r:id="rId10"/>
    <p:sldId id="281" r:id="rId11"/>
    <p:sldId id="263" r:id="rId12"/>
    <p:sldId id="284" r:id="rId13"/>
    <p:sldId id="285" r:id="rId14"/>
    <p:sldId id="286" r:id="rId15"/>
    <p:sldId id="269" r:id="rId16"/>
    <p:sldId id="278" r:id="rId17"/>
    <p:sldId id="274" r:id="rId18"/>
    <p:sldId id="287" r:id="rId19"/>
    <p:sldId id="279"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94660"/>
  </p:normalViewPr>
  <p:slideViewPr>
    <p:cSldViewPr snapToGrid="0">
      <p:cViewPr varScale="1">
        <p:scale>
          <a:sx n="29" d="100"/>
          <a:sy n="29" d="100"/>
        </p:scale>
        <p:origin x="8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9067241-5BDB-4977-B968-67EEFAB1A1E1}"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2A066D-A7ED-45EA-9236-E1233B945724}" type="slidenum">
              <a:rPr lang="en-GB" smtClean="0"/>
              <a:t>‹#›</a:t>
            </a:fld>
            <a:endParaRPr lang="en-GB"/>
          </a:p>
        </p:txBody>
      </p:sp>
    </p:spTree>
    <p:extLst>
      <p:ext uri="{BB962C8B-B14F-4D97-AF65-F5344CB8AC3E}">
        <p14:creationId xmlns:p14="http://schemas.microsoft.com/office/powerpoint/2010/main" val="42026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067241-5BDB-4977-B968-67EEFAB1A1E1}"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2A066D-A7ED-45EA-9236-E1233B945724}" type="slidenum">
              <a:rPr lang="en-GB" smtClean="0"/>
              <a:t>‹#›</a:t>
            </a:fld>
            <a:endParaRPr lang="en-GB"/>
          </a:p>
        </p:txBody>
      </p:sp>
    </p:spTree>
    <p:extLst>
      <p:ext uri="{BB962C8B-B14F-4D97-AF65-F5344CB8AC3E}">
        <p14:creationId xmlns:p14="http://schemas.microsoft.com/office/powerpoint/2010/main" val="26356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067241-5BDB-4977-B968-67EEFAB1A1E1}"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2A066D-A7ED-45EA-9236-E1233B945724}" type="slidenum">
              <a:rPr lang="en-GB" smtClean="0"/>
              <a:t>‹#›</a:t>
            </a:fld>
            <a:endParaRPr lang="en-GB"/>
          </a:p>
        </p:txBody>
      </p:sp>
    </p:spTree>
    <p:extLst>
      <p:ext uri="{BB962C8B-B14F-4D97-AF65-F5344CB8AC3E}">
        <p14:creationId xmlns:p14="http://schemas.microsoft.com/office/powerpoint/2010/main" val="418588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067241-5BDB-4977-B968-67EEFAB1A1E1}"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2A066D-A7ED-45EA-9236-E1233B945724}" type="slidenum">
              <a:rPr lang="en-GB" smtClean="0"/>
              <a:t>‹#›</a:t>
            </a:fld>
            <a:endParaRPr lang="en-GB"/>
          </a:p>
        </p:txBody>
      </p:sp>
    </p:spTree>
    <p:extLst>
      <p:ext uri="{BB962C8B-B14F-4D97-AF65-F5344CB8AC3E}">
        <p14:creationId xmlns:p14="http://schemas.microsoft.com/office/powerpoint/2010/main" val="2994344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067241-5BDB-4977-B968-67EEFAB1A1E1}"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2A066D-A7ED-45EA-9236-E1233B945724}" type="slidenum">
              <a:rPr lang="en-GB" smtClean="0"/>
              <a:t>‹#›</a:t>
            </a:fld>
            <a:endParaRPr lang="en-GB"/>
          </a:p>
        </p:txBody>
      </p:sp>
    </p:spTree>
    <p:extLst>
      <p:ext uri="{BB962C8B-B14F-4D97-AF65-F5344CB8AC3E}">
        <p14:creationId xmlns:p14="http://schemas.microsoft.com/office/powerpoint/2010/main" val="223800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9067241-5BDB-4977-B968-67EEFAB1A1E1}" type="datetimeFigureOut">
              <a:rPr lang="en-GB" smtClean="0"/>
              <a:t>29/02/2020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2A066D-A7ED-45EA-9236-E1233B945724}" type="slidenum">
              <a:rPr lang="en-GB" smtClean="0"/>
              <a:t>‹#›</a:t>
            </a:fld>
            <a:endParaRPr lang="en-GB"/>
          </a:p>
        </p:txBody>
      </p:sp>
    </p:spTree>
    <p:extLst>
      <p:ext uri="{BB962C8B-B14F-4D97-AF65-F5344CB8AC3E}">
        <p14:creationId xmlns:p14="http://schemas.microsoft.com/office/powerpoint/2010/main" val="4144531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9067241-5BDB-4977-B968-67EEFAB1A1E1}" type="datetimeFigureOut">
              <a:rPr lang="en-GB" smtClean="0"/>
              <a:t>29/02/2020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2A066D-A7ED-45EA-9236-E1233B945724}" type="slidenum">
              <a:rPr lang="en-GB" smtClean="0"/>
              <a:t>‹#›</a:t>
            </a:fld>
            <a:endParaRPr lang="en-GB"/>
          </a:p>
        </p:txBody>
      </p:sp>
    </p:spTree>
    <p:extLst>
      <p:ext uri="{BB962C8B-B14F-4D97-AF65-F5344CB8AC3E}">
        <p14:creationId xmlns:p14="http://schemas.microsoft.com/office/powerpoint/2010/main" val="2916300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9067241-5BDB-4977-B968-67EEFAB1A1E1}" type="datetimeFigureOut">
              <a:rPr lang="en-GB" smtClean="0"/>
              <a:t>29/02/2020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2A066D-A7ED-45EA-9236-E1233B945724}" type="slidenum">
              <a:rPr lang="en-GB" smtClean="0"/>
              <a:t>‹#›</a:t>
            </a:fld>
            <a:endParaRPr lang="en-GB"/>
          </a:p>
        </p:txBody>
      </p:sp>
    </p:spTree>
    <p:extLst>
      <p:ext uri="{BB962C8B-B14F-4D97-AF65-F5344CB8AC3E}">
        <p14:creationId xmlns:p14="http://schemas.microsoft.com/office/powerpoint/2010/main" val="2399635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67241-5BDB-4977-B968-67EEFAB1A1E1}" type="datetimeFigureOut">
              <a:rPr lang="en-GB" smtClean="0"/>
              <a:t>29/02/2020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2A066D-A7ED-45EA-9236-E1233B945724}" type="slidenum">
              <a:rPr lang="en-GB" smtClean="0"/>
              <a:t>‹#›</a:t>
            </a:fld>
            <a:endParaRPr lang="en-GB"/>
          </a:p>
        </p:txBody>
      </p:sp>
    </p:spTree>
    <p:extLst>
      <p:ext uri="{BB962C8B-B14F-4D97-AF65-F5344CB8AC3E}">
        <p14:creationId xmlns:p14="http://schemas.microsoft.com/office/powerpoint/2010/main" val="2583987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067241-5BDB-4977-B968-67EEFAB1A1E1}" type="datetimeFigureOut">
              <a:rPr lang="en-GB" smtClean="0"/>
              <a:t>29/02/2020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2A066D-A7ED-45EA-9236-E1233B945724}" type="slidenum">
              <a:rPr lang="en-GB" smtClean="0"/>
              <a:t>‹#›</a:t>
            </a:fld>
            <a:endParaRPr lang="en-GB"/>
          </a:p>
        </p:txBody>
      </p:sp>
    </p:spTree>
    <p:extLst>
      <p:ext uri="{BB962C8B-B14F-4D97-AF65-F5344CB8AC3E}">
        <p14:creationId xmlns:p14="http://schemas.microsoft.com/office/powerpoint/2010/main" val="1197015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067241-5BDB-4977-B968-67EEFAB1A1E1}" type="datetimeFigureOut">
              <a:rPr lang="en-GB" smtClean="0"/>
              <a:t>29/02/2020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2A066D-A7ED-45EA-9236-E1233B945724}" type="slidenum">
              <a:rPr lang="en-GB" smtClean="0"/>
              <a:t>‹#›</a:t>
            </a:fld>
            <a:endParaRPr lang="en-GB"/>
          </a:p>
        </p:txBody>
      </p:sp>
    </p:spTree>
    <p:extLst>
      <p:ext uri="{BB962C8B-B14F-4D97-AF65-F5344CB8AC3E}">
        <p14:creationId xmlns:p14="http://schemas.microsoft.com/office/powerpoint/2010/main" val="2298512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67241-5BDB-4977-B968-67EEFAB1A1E1}" type="datetimeFigureOut">
              <a:rPr lang="en-GB" smtClean="0"/>
              <a:t>29/02/2020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A066D-A7ED-45EA-9236-E1233B945724}" type="slidenum">
              <a:rPr lang="en-GB" smtClean="0"/>
              <a:t>‹#›</a:t>
            </a:fld>
            <a:endParaRPr lang="en-GB"/>
          </a:p>
        </p:txBody>
      </p:sp>
    </p:spTree>
    <p:extLst>
      <p:ext uri="{BB962C8B-B14F-4D97-AF65-F5344CB8AC3E}">
        <p14:creationId xmlns:p14="http://schemas.microsoft.com/office/powerpoint/2010/main" val="3882659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mdtbox.com/wp-content/uploads/2016/05/bookhearts.jpg"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4116" y="421942"/>
            <a:ext cx="10699531" cy="5078313"/>
          </a:xfrm>
          <a:prstGeom prst="rect">
            <a:avLst/>
          </a:prstGeom>
        </p:spPr>
        <p:txBody>
          <a:bodyPr wrap="square">
            <a:spAutoFit/>
          </a:bodyPr>
          <a:lstStyle/>
          <a:p>
            <a:pPr algn="ctr"/>
            <a:r>
              <a:rPr lang="en-GB" sz="3600" b="1" dirty="0" smtClean="0"/>
              <a:t>Aims for the Session</a:t>
            </a:r>
          </a:p>
          <a:p>
            <a:pPr algn="ctr"/>
            <a:endParaRPr lang="en-GB" sz="3600" b="1" dirty="0" smtClean="0"/>
          </a:p>
          <a:p>
            <a:pPr algn="ctr"/>
            <a:endParaRPr lang="en-GB" sz="3600" b="1" dirty="0" smtClean="0"/>
          </a:p>
          <a:p>
            <a:endParaRPr lang="en-GB" sz="3600" dirty="0" smtClean="0"/>
          </a:p>
          <a:p>
            <a:r>
              <a:rPr lang="en-GB" sz="3600" dirty="0" smtClean="0"/>
              <a:t>•To give parents and carers practical ideas of how to support your child’s reading.</a:t>
            </a:r>
          </a:p>
          <a:p>
            <a:r>
              <a:rPr lang="en-GB" sz="3600" dirty="0" smtClean="0"/>
              <a:t>•To share helpful resources. </a:t>
            </a:r>
          </a:p>
          <a:p>
            <a:r>
              <a:rPr lang="en-GB" sz="3600" dirty="0" smtClean="0"/>
              <a:t>•To stress the importance of working together to ensure all children can read at the highest level.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487171" y="1091820"/>
            <a:ext cx="1213419" cy="1535373"/>
          </a:xfrm>
          <a:prstGeom prst="rect">
            <a:avLst/>
          </a:prstGeom>
        </p:spPr>
      </p:pic>
    </p:spTree>
    <p:extLst>
      <p:ext uri="{BB962C8B-B14F-4D97-AF65-F5344CB8AC3E}">
        <p14:creationId xmlns:p14="http://schemas.microsoft.com/office/powerpoint/2010/main" val="2992958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08922" y="0"/>
            <a:ext cx="9118350" cy="6858000"/>
          </a:xfrm>
          <a:prstGeom prst="rect">
            <a:avLst/>
          </a:prstGeom>
        </p:spPr>
      </p:pic>
    </p:spTree>
    <p:extLst>
      <p:ext uri="{BB962C8B-B14F-4D97-AF65-F5344CB8AC3E}">
        <p14:creationId xmlns:p14="http://schemas.microsoft.com/office/powerpoint/2010/main" val="3014299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234" y="332289"/>
            <a:ext cx="10273862" cy="5078313"/>
          </a:xfrm>
          <a:prstGeom prst="rect">
            <a:avLst/>
          </a:prstGeom>
        </p:spPr>
        <p:txBody>
          <a:bodyPr wrap="square">
            <a:spAutoFit/>
          </a:bodyPr>
          <a:lstStyle/>
          <a:p>
            <a:pPr algn="ctr"/>
            <a:r>
              <a:rPr lang="en-GB" sz="3600" b="1" dirty="0" smtClean="0"/>
              <a:t>During reading</a:t>
            </a:r>
          </a:p>
          <a:p>
            <a:r>
              <a:rPr lang="en-GB" sz="3600" dirty="0" smtClean="0"/>
              <a:t>•Ask your child many questions about the characters in the book as you read the story</a:t>
            </a:r>
          </a:p>
          <a:p>
            <a:r>
              <a:rPr lang="en-GB" sz="3600" dirty="0" smtClean="0"/>
              <a:t>•Have your child use his/her finger to follow the direction of the text (top to bottom, left to right) •Have your child look at the sentences and see if he/she can find any of the sounds.</a:t>
            </a:r>
          </a:p>
          <a:p>
            <a:r>
              <a:rPr lang="en-GB" sz="3600" dirty="0" smtClean="0"/>
              <a:t>•Discuss the meaning of any unfamiliar words or words they do not understand. </a:t>
            </a:r>
            <a:endParaRPr lang="en-GB" sz="3600" dirty="0"/>
          </a:p>
        </p:txBody>
      </p:sp>
      <p:pic>
        <p:nvPicPr>
          <p:cNvPr id="5" name="Picture 4"/>
          <p:cNvPicPr>
            <a:picLocks noChangeAspect="1"/>
          </p:cNvPicPr>
          <p:nvPr/>
        </p:nvPicPr>
        <p:blipFill>
          <a:blip r:embed="rId2"/>
          <a:stretch>
            <a:fillRect/>
          </a:stretch>
        </p:blipFill>
        <p:spPr>
          <a:xfrm>
            <a:off x="7641771" y="4741224"/>
            <a:ext cx="3095951" cy="2078300"/>
          </a:xfrm>
          <a:prstGeom prst="rect">
            <a:avLst/>
          </a:prstGeom>
        </p:spPr>
      </p:pic>
    </p:spTree>
    <p:extLst>
      <p:ext uri="{BB962C8B-B14F-4D97-AF65-F5344CB8AC3E}">
        <p14:creationId xmlns:p14="http://schemas.microsoft.com/office/powerpoint/2010/main" val="1298711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71678" y="86722"/>
            <a:ext cx="8838095" cy="6628571"/>
          </a:xfrm>
          <a:prstGeom prst="rect">
            <a:avLst/>
          </a:prstGeom>
        </p:spPr>
      </p:pic>
    </p:spTree>
    <p:extLst>
      <p:ext uri="{BB962C8B-B14F-4D97-AF65-F5344CB8AC3E}">
        <p14:creationId xmlns:p14="http://schemas.microsoft.com/office/powerpoint/2010/main" val="3242310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57075" y="86722"/>
            <a:ext cx="8838095" cy="6628571"/>
          </a:xfrm>
          <a:prstGeom prst="rect">
            <a:avLst/>
          </a:prstGeom>
        </p:spPr>
      </p:pic>
    </p:spTree>
    <p:extLst>
      <p:ext uri="{BB962C8B-B14F-4D97-AF65-F5344CB8AC3E}">
        <p14:creationId xmlns:p14="http://schemas.microsoft.com/office/powerpoint/2010/main" val="3634871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6952" y="114714"/>
            <a:ext cx="8838095" cy="6628571"/>
          </a:xfrm>
          <a:prstGeom prst="rect">
            <a:avLst/>
          </a:prstGeom>
        </p:spPr>
      </p:pic>
    </p:spTree>
    <p:extLst>
      <p:ext uri="{BB962C8B-B14F-4D97-AF65-F5344CB8AC3E}">
        <p14:creationId xmlns:p14="http://schemas.microsoft.com/office/powerpoint/2010/main" val="367586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012" y="707271"/>
            <a:ext cx="10794126" cy="4524315"/>
          </a:xfrm>
          <a:prstGeom prst="rect">
            <a:avLst/>
          </a:prstGeom>
        </p:spPr>
        <p:txBody>
          <a:bodyPr wrap="square">
            <a:spAutoFit/>
          </a:bodyPr>
          <a:lstStyle/>
          <a:p>
            <a:pPr algn="ctr"/>
            <a:r>
              <a:rPr lang="en-GB" sz="3600" b="1" dirty="0" smtClean="0"/>
              <a:t>Reading for Meaning</a:t>
            </a:r>
          </a:p>
          <a:p>
            <a:r>
              <a:rPr lang="en-GB" sz="3600" dirty="0" smtClean="0"/>
              <a:t>There is always the opportunity to ask your child:</a:t>
            </a:r>
          </a:p>
          <a:p>
            <a:pPr marL="571500" indent="-571500">
              <a:buFont typeface="Wingdings" panose="05000000000000000000" pitchFamily="2" charset="2"/>
              <a:buChar char="Ø"/>
            </a:pPr>
            <a:r>
              <a:rPr lang="en-GB" sz="3600" dirty="0" smtClean="0"/>
              <a:t> How is the character feeling at this point in the story?</a:t>
            </a:r>
          </a:p>
          <a:p>
            <a:pPr marL="571500" indent="-571500">
              <a:buFont typeface="Wingdings" panose="05000000000000000000" pitchFamily="2" charset="2"/>
              <a:buChar char="Ø"/>
            </a:pPr>
            <a:r>
              <a:rPr lang="en-GB" sz="3600" dirty="0" smtClean="0"/>
              <a:t>Why is he/she feeling that way?</a:t>
            </a:r>
          </a:p>
          <a:p>
            <a:pPr marL="571500" indent="-571500">
              <a:buFont typeface="Wingdings" panose="05000000000000000000" pitchFamily="2" charset="2"/>
              <a:buChar char="Ø"/>
            </a:pPr>
            <a:r>
              <a:rPr lang="en-GB" sz="3600" dirty="0" smtClean="0"/>
              <a:t>How do you know?</a:t>
            </a:r>
          </a:p>
          <a:p>
            <a:endParaRPr lang="en-GB" sz="3600" dirty="0" smtClean="0"/>
          </a:p>
          <a:p>
            <a:r>
              <a:rPr lang="en-GB" sz="3600" dirty="0" smtClean="0"/>
              <a:t>Sometimes children need help developing their feeling words vocabulary. </a:t>
            </a:r>
            <a:endParaRPr lang="en-GB" sz="3600" dirty="0"/>
          </a:p>
        </p:txBody>
      </p:sp>
      <p:pic>
        <p:nvPicPr>
          <p:cNvPr id="3" name="Picture 2"/>
          <p:cNvPicPr>
            <a:picLocks noChangeAspect="1"/>
          </p:cNvPicPr>
          <p:nvPr/>
        </p:nvPicPr>
        <p:blipFill>
          <a:blip r:embed="rId2"/>
          <a:stretch>
            <a:fillRect/>
          </a:stretch>
        </p:blipFill>
        <p:spPr>
          <a:xfrm>
            <a:off x="7404988" y="4817660"/>
            <a:ext cx="3382430" cy="1637660"/>
          </a:xfrm>
          <a:prstGeom prst="rect">
            <a:avLst/>
          </a:prstGeom>
        </p:spPr>
      </p:pic>
    </p:spTree>
    <p:extLst>
      <p:ext uri="{BB962C8B-B14F-4D97-AF65-F5344CB8AC3E}">
        <p14:creationId xmlns:p14="http://schemas.microsoft.com/office/powerpoint/2010/main" val="3732277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06071" y="248136"/>
            <a:ext cx="6204663" cy="6380267"/>
          </a:xfrm>
          <a:prstGeom prst="rect">
            <a:avLst/>
          </a:prstGeom>
        </p:spPr>
      </p:pic>
    </p:spTree>
    <p:extLst>
      <p:ext uri="{BB962C8B-B14F-4D97-AF65-F5344CB8AC3E}">
        <p14:creationId xmlns:p14="http://schemas.microsoft.com/office/powerpoint/2010/main" val="1804721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76952" y="114714"/>
            <a:ext cx="8838095" cy="6628571"/>
          </a:xfrm>
          <a:prstGeom prst="rect">
            <a:avLst/>
          </a:prstGeom>
        </p:spPr>
      </p:pic>
    </p:spTree>
    <p:extLst>
      <p:ext uri="{BB962C8B-B14F-4D97-AF65-F5344CB8AC3E}">
        <p14:creationId xmlns:p14="http://schemas.microsoft.com/office/powerpoint/2010/main" val="997025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76952" y="114714"/>
            <a:ext cx="8838095" cy="6628571"/>
          </a:xfrm>
          <a:prstGeom prst="rect">
            <a:avLst/>
          </a:prstGeom>
        </p:spPr>
      </p:pic>
    </p:spTree>
    <p:extLst>
      <p:ext uri="{BB962C8B-B14F-4D97-AF65-F5344CB8AC3E}">
        <p14:creationId xmlns:p14="http://schemas.microsoft.com/office/powerpoint/2010/main" val="2389311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21" y="832513"/>
            <a:ext cx="10003809" cy="5632311"/>
          </a:xfrm>
          <a:prstGeom prst="rect">
            <a:avLst/>
          </a:prstGeom>
          <a:noFill/>
        </p:spPr>
        <p:txBody>
          <a:bodyPr wrap="square" rtlCol="0">
            <a:spAutoFit/>
          </a:bodyPr>
          <a:lstStyle/>
          <a:p>
            <a:pPr algn="ctr"/>
            <a:r>
              <a:rPr lang="en-GB" sz="2800" dirty="0" smtClean="0"/>
              <a:t>Think of something new you have learnt today about the importance of reading.</a:t>
            </a:r>
          </a:p>
          <a:p>
            <a:pPr algn="ctr"/>
            <a:endParaRPr lang="en-GB" sz="2800" dirty="0"/>
          </a:p>
          <a:p>
            <a:pPr algn="ctr"/>
            <a:r>
              <a:rPr lang="en-GB" sz="2800" dirty="0" smtClean="0"/>
              <a:t>Consider one thing that you will try and do with your child this week to support their reading.</a:t>
            </a:r>
          </a:p>
          <a:p>
            <a:pPr algn="ctr"/>
            <a:endParaRPr lang="en-GB" sz="2800" dirty="0"/>
          </a:p>
          <a:p>
            <a:pPr algn="ctr"/>
            <a:r>
              <a:rPr lang="en-GB" sz="2800" dirty="0" smtClean="0"/>
              <a:t>All the activities and this </a:t>
            </a:r>
            <a:r>
              <a:rPr lang="en-GB" sz="2800" dirty="0" err="1" smtClean="0"/>
              <a:t>powerpoint</a:t>
            </a:r>
            <a:r>
              <a:rPr lang="en-GB" sz="2800" dirty="0" smtClean="0"/>
              <a:t> will be on the school website.</a:t>
            </a:r>
          </a:p>
          <a:p>
            <a:pPr algn="ctr"/>
            <a:endParaRPr lang="en-GB" sz="2800" dirty="0"/>
          </a:p>
          <a:p>
            <a:pPr algn="ctr"/>
            <a:endParaRPr lang="en-GB" sz="2800" dirty="0" smtClean="0"/>
          </a:p>
          <a:p>
            <a:pPr algn="ctr"/>
            <a:r>
              <a:rPr lang="en-GB" sz="5400" b="1" dirty="0" smtClean="0"/>
              <a:t>Thank you for your continuing support!</a:t>
            </a:r>
            <a:endParaRPr lang="en-GB" sz="5400" b="1" dirty="0"/>
          </a:p>
        </p:txBody>
      </p:sp>
    </p:spTree>
    <p:extLst>
      <p:ext uri="{BB962C8B-B14F-4D97-AF65-F5344CB8AC3E}">
        <p14:creationId xmlns:p14="http://schemas.microsoft.com/office/powerpoint/2010/main" val="8699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158" y="495540"/>
            <a:ext cx="11945008" cy="4524315"/>
          </a:xfrm>
          <a:prstGeom prst="rect">
            <a:avLst/>
          </a:prstGeom>
        </p:spPr>
        <p:txBody>
          <a:bodyPr wrap="square">
            <a:spAutoFit/>
          </a:bodyPr>
          <a:lstStyle/>
          <a:p>
            <a:pPr algn="ctr"/>
            <a:r>
              <a:rPr lang="en-GB" sz="3600" b="1" dirty="0" smtClean="0"/>
              <a:t>Aims for your child</a:t>
            </a:r>
          </a:p>
          <a:p>
            <a:pPr algn="ctr"/>
            <a:endParaRPr lang="en-GB" sz="3600" b="1" dirty="0" smtClean="0"/>
          </a:p>
          <a:p>
            <a:pPr algn="ctr"/>
            <a:endParaRPr lang="en-GB" sz="3600" b="1" dirty="0" smtClean="0"/>
          </a:p>
          <a:p>
            <a:endParaRPr lang="en-GB" sz="3600" dirty="0" smtClean="0"/>
          </a:p>
          <a:p>
            <a:r>
              <a:rPr lang="en-GB" sz="3600" dirty="0" smtClean="0"/>
              <a:t>•To encourage a love of reading,</a:t>
            </a:r>
          </a:p>
          <a:p>
            <a:r>
              <a:rPr lang="en-GB" sz="3600" dirty="0" smtClean="0"/>
              <a:t>•To develop fluency and independence,</a:t>
            </a:r>
          </a:p>
          <a:p>
            <a:r>
              <a:rPr lang="en-GB" sz="3600" dirty="0" smtClean="0"/>
              <a:t>•To develop comprehension and understanding</a:t>
            </a:r>
          </a:p>
          <a:p>
            <a:pPr marL="571500" indent="-571500">
              <a:buFont typeface="Arial" panose="020B0604020202020204" pitchFamily="34" charset="0"/>
              <a:buChar char="•"/>
            </a:pPr>
            <a:r>
              <a:rPr lang="en-GB" sz="3600" dirty="0" smtClean="0"/>
              <a:t>To be able to read fluently in order to ‘read to learn.’</a:t>
            </a:r>
          </a:p>
        </p:txBody>
      </p:sp>
      <p:pic>
        <p:nvPicPr>
          <p:cNvPr id="3" name="Picture 2"/>
          <p:cNvPicPr>
            <a:picLocks noChangeAspect="1"/>
          </p:cNvPicPr>
          <p:nvPr/>
        </p:nvPicPr>
        <p:blipFill>
          <a:blip r:embed="rId2"/>
          <a:stretch>
            <a:fillRect/>
          </a:stretch>
        </p:blipFill>
        <p:spPr>
          <a:xfrm>
            <a:off x="5781057" y="1094499"/>
            <a:ext cx="1213209" cy="1536325"/>
          </a:xfrm>
          <a:prstGeom prst="rect">
            <a:avLst/>
          </a:prstGeom>
        </p:spPr>
      </p:pic>
    </p:spTree>
    <p:extLst>
      <p:ext uri="{BB962C8B-B14F-4D97-AF65-F5344CB8AC3E}">
        <p14:creationId xmlns:p14="http://schemas.microsoft.com/office/powerpoint/2010/main" val="1387164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1086" y="366161"/>
            <a:ext cx="9695238" cy="5961905"/>
          </a:xfrm>
          <a:prstGeom prst="rect">
            <a:avLst/>
          </a:prstGeom>
        </p:spPr>
      </p:pic>
    </p:spTree>
    <p:extLst>
      <p:ext uri="{BB962C8B-B14F-4D97-AF65-F5344CB8AC3E}">
        <p14:creationId xmlns:p14="http://schemas.microsoft.com/office/powerpoint/2010/main" val="1247465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463381" y="2227206"/>
            <a:ext cx="6554448" cy="4359442"/>
          </a:xfrm>
          <a:prstGeom prst="rect">
            <a:avLst/>
          </a:prstGeom>
        </p:spPr>
      </p:pic>
      <p:sp>
        <p:nvSpPr>
          <p:cNvPr id="4" name="TextBox 3"/>
          <p:cNvSpPr txBox="1"/>
          <p:nvPr/>
        </p:nvSpPr>
        <p:spPr>
          <a:xfrm>
            <a:off x="167951" y="251927"/>
            <a:ext cx="6512767" cy="1200329"/>
          </a:xfrm>
          <a:prstGeom prst="rect">
            <a:avLst/>
          </a:prstGeom>
          <a:noFill/>
        </p:spPr>
        <p:txBody>
          <a:bodyPr wrap="square" rtlCol="0">
            <a:spAutoFit/>
          </a:bodyPr>
          <a:lstStyle/>
          <a:p>
            <a:pPr algn="ctr"/>
            <a:r>
              <a:rPr lang="en-GB" sz="3600" b="1" dirty="0" smtClean="0"/>
              <a:t>What do your children enjoy reading?</a:t>
            </a:r>
            <a:endParaRPr lang="en-GB" sz="3600" b="1" dirty="0"/>
          </a:p>
        </p:txBody>
      </p:sp>
      <p:pic>
        <p:nvPicPr>
          <p:cNvPr id="5" name="Picture 4"/>
          <p:cNvPicPr>
            <a:picLocks noChangeAspect="1"/>
          </p:cNvPicPr>
          <p:nvPr/>
        </p:nvPicPr>
        <p:blipFill>
          <a:blip r:embed="rId3"/>
          <a:stretch>
            <a:fillRect/>
          </a:stretch>
        </p:blipFill>
        <p:spPr>
          <a:xfrm>
            <a:off x="415211" y="1632857"/>
            <a:ext cx="4879230" cy="4879230"/>
          </a:xfrm>
          <a:prstGeom prst="rect">
            <a:avLst/>
          </a:prstGeom>
        </p:spPr>
      </p:pic>
    </p:spTree>
    <p:extLst>
      <p:ext uri="{BB962C8B-B14F-4D97-AF65-F5344CB8AC3E}">
        <p14:creationId xmlns:p14="http://schemas.microsoft.com/office/powerpoint/2010/main" val="1706516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454" y="397555"/>
            <a:ext cx="11424745" cy="5509200"/>
          </a:xfrm>
          <a:prstGeom prst="rect">
            <a:avLst/>
          </a:prstGeom>
        </p:spPr>
        <p:txBody>
          <a:bodyPr wrap="square">
            <a:spAutoFit/>
          </a:bodyPr>
          <a:lstStyle/>
          <a:p>
            <a:pPr algn="ctr"/>
            <a:r>
              <a:rPr lang="en-GB" sz="2800" b="1" dirty="0" smtClean="0">
                <a:latin typeface="Arial" panose="020B0604020202020204" pitchFamily="34" charset="0"/>
                <a:cs typeface="Arial" panose="020B0604020202020204" pitchFamily="34" charset="0"/>
              </a:rPr>
              <a:t>How we teach reading at Sacred Heart Catholic School</a:t>
            </a:r>
          </a:p>
          <a:p>
            <a:endParaRPr lang="en-GB" sz="3600" dirty="0" smtClean="0">
              <a:latin typeface="Arial" panose="020B0604020202020204" pitchFamily="34" charset="0"/>
              <a:cs typeface="Arial" panose="020B0604020202020204" pitchFamily="34" charset="0"/>
            </a:endParaRPr>
          </a:p>
          <a:p>
            <a:r>
              <a:rPr lang="en-GB" sz="3600" dirty="0" smtClean="0">
                <a:latin typeface="Arial" panose="020B0604020202020204" pitchFamily="34" charset="0"/>
                <a:cs typeface="Arial" panose="020B0604020202020204" pitchFamily="34" charset="0"/>
              </a:rPr>
              <a:t>• Phonics</a:t>
            </a:r>
          </a:p>
          <a:p>
            <a:endParaRPr lang="en-GB" sz="3600" dirty="0">
              <a:latin typeface="Arial" panose="020B0604020202020204" pitchFamily="34" charset="0"/>
              <a:cs typeface="Arial" panose="020B0604020202020204" pitchFamily="34" charset="0"/>
            </a:endParaRPr>
          </a:p>
          <a:p>
            <a:endParaRPr lang="en-GB" sz="3600" dirty="0" smtClean="0">
              <a:latin typeface="Arial" panose="020B0604020202020204" pitchFamily="34" charset="0"/>
              <a:cs typeface="Arial" panose="020B0604020202020204" pitchFamily="34" charset="0"/>
            </a:endParaRPr>
          </a:p>
          <a:p>
            <a:endParaRPr lang="en-GB" sz="3600" dirty="0" smtClean="0">
              <a:latin typeface="Arial" panose="020B0604020202020204" pitchFamily="34" charset="0"/>
              <a:cs typeface="Arial" panose="020B0604020202020204" pitchFamily="34" charset="0"/>
            </a:endParaRPr>
          </a:p>
          <a:p>
            <a:r>
              <a:rPr lang="en-GB" sz="3600" dirty="0" smtClean="0">
                <a:latin typeface="Arial" panose="020B0604020202020204" pitchFamily="34" charset="0"/>
                <a:cs typeface="Arial" panose="020B0604020202020204" pitchFamily="34" charset="0"/>
              </a:rPr>
              <a:t>• Guided Understanding</a:t>
            </a:r>
          </a:p>
          <a:p>
            <a:endParaRPr lang="en-GB" sz="3600" dirty="0">
              <a:latin typeface="Arial" panose="020B0604020202020204" pitchFamily="34" charset="0"/>
              <a:cs typeface="Arial" panose="020B0604020202020204" pitchFamily="34" charset="0"/>
            </a:endParaRPr>
          </a:p>
          <a:p>
            <a:endParaRPr lang="en-GB" sz="3600" dirty="0" smtClean="0">
              <a:latin typeface="Arial" panose="020B0604020202020204" pitchFamily="34" charset="0"/>
              <a:cs typeface="Arial" panose="020B0604020202020204" pitchFamily="34" charset="0"/>
            </a:endParaRPr>
          </a:p>
          <a:p>
            <a:r>
              <a:rPr lang="en-GB" sz="3600" dirty="0" smtClean="0">
                <a:latin typeface="Arial" panose="020B0604020202020204" pitchFamily="34" charset="0"/>
                <a:cs typeface="Arial" panose="020B0604020202020204" pitchFamily="34" charset="0"/>
              </a:rPr>
              <a:t>• Home reading </a:t>
            </a:r>
            <a:endParaRPr lang="en-GB" sz="36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2930266" y="1044386"/>
            <a:ext cx="1705882" cy="2396358"/>
          </a:xfrm>
          <a:prstGeom prst="rect">
            <a:avLst/>
          </a:prstGeom>
        </p:spPr>
      </p:pic>
      <p:pic>
        <p:nvPicPr>
          <p:cNvPr id="6" name="Picture 5"/>
          <p:cNvPicPr>
            <a:picLocks noChangeAspect="1"/>
          </p:cNvPicPr>
          <p:nvPr/>
        </p:nvPicPr>
        <p:blipFill>
          <a:blip r:embed="rId3"/>
          <a:stretch>
            <a:fillRect/>
          </a:stretch>
        </p:blipFill>
        <p:spPr>
          <a:xfrm>
            <a:off x="5878851" y="1975439"/>
            <a:ext cx="1533735" cy="2353432"/>
          </a:xfrm>
          <a:prstGeom prst="rect">
            <a:avLst/>
          </a:prstGeom>
        </p:spPr>
      </p:pic>
      <p:pic>
        <p:nvPicPr>
          <p:cNvPr id="7" name="Picture 6"/>
          <p:cNvPicPr>
            <a:picLocks noChangeAspect="1"/>
          </p:cNvPicPr>
          <p:nvPr/>
        </p:nvPicPr>
        <p:blipFill>
          <a:blip r:embed="rId4"/>
          <a:stretch>
            <a:fillRect/>
          </a:stretch>
        </p:blipFill>
        <p:spPr>
          <a:xfrm>
            <a:off x="3896542" y="4251113"/>
            <a:ext cx="1832454" cy="2385647"/>
          </a:xfrm>
          <a:prstGeom prst="rect">
            <a:avLst/>
          </a:prstGeom>
        </p:spPr>
      </p:pic>
    </p:spTree>
    <p:extLst>
      <p:ext uri="{BB962C8B-B14F-4D97-AF65-F5344CB8AC3E}">
        <p14:creationId xmlns:p14="http://schemas.microsoft.com/office/powerpoint/2010/main" val="1203777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8261" y="1558157"/>
            <a:ext cx="10462726" cy="4524315"/>
          </a:xfrm>
          <a:prstGeom prst="rect">
            <a:avLst/>
          </a:prstGeom>
        </p:spPr>
        <p:txBody>
          <a:bodyPr wrap="square">
            <a:spAutoFit/>
          </a:bodyPr>
          <a:lstStyle/>
          <a:p>
            <a:pPr marL="285750" indent="-285750">
              <a:buFont typeface="Arial" panose="020B0604020202020204" pitchFamily="34" charset="0"/>
              <a:buChar char="•"/>
            </a:pPr>
            <a:r>
              <a:rPr lang="en-GB" sz="2400" dirty="0" smtClean="0"/>
              <a:t>Evidence </a:t>
            </a:r>
            <a:r>
              <a:rPr lang="en-GB" sz="2400" dirty="0"/>
              <a:t>suggests that there is a positive relationship between reading frequency, reading enjoyment and </a:t>
            </a:r>
            <a:r>
              <a:rPr lang="en-GB" sz="2400" dirty="0" smtClean="0"/>
              <a:t>attainment.</a:t>
            </a:r>
          </a:p>
          <a:p>
            <a:r>
              <a:rPr lang="en-GB" sz="2400" dirty="0" smtClean="0"/>
              <a:t>• </a:t>
            </a:r>
            <a:r>
              <a:rPr lang="en-GB" sz="2400" dirty="0"/>
              <a:t>Reading enjoyment has been reported as more important for children’s educational success than their family’s socio-economic status </a:t>
            </a:r>
          </a:p>
          <a:p>
            <a:r>
              <a:rPr lang="en-GB" sz="2400" dirty="0" smtClean="0"/>
              <a:t>• </a:t>
            </a:r>
            <a:r>
              <a:rPr lang="en-GB" sz="2400" dirty="0"/>
              <a:t>There is a positive link between positive attitudes towards reading and scoring well on reading assessments </a:t>
            </a:r>
            <a:endParaRPr lang="en-GB" sz="2400" dirty="0" smtClean="0"/>
          </a:p>
          <a:p>
            <a:r>
              <a:rPr lang="en-GB" sz="2400" dirty="0" smtClean="0"/>
              <a:t>• </a:t>
            </a:r>
            <a:r>
              <a:rPr lang="en-GB" sz="2400" dirty="0"/>
              <a:t>Regularly reading stories or novels outside of school is associated with higher scores in reading assessments </a:t>
            </a:r>
            <a:endParaRPr lang="en-GB" sz="2400" dirty="0" smtClean="0"/>
          </a:p>
          <a:p>
            <a:r>
              <a:rPr lang="en-GB" sz="2400" dirty="0" smtClean="0"/>
              <a:t>• </a:t>
            </a:r>
            <a:r>
              <a:rPr lang="en-GB" sz="2400" dirty="0"/>
              <a:t>Evidence suggests that reading for pleasure is an activity that has emotional and social </a:t>
            </a:r>
            <a:r>
              <a:rPr lang="en-GB" sz="2400" dirty="0" smtClean="0"/>
              <a:t>benefits.</a:t>
            </a:r>
          </a:p>
          <a:p>
            <a:pPr marL="285750" indent="-285750">
              <a:buFont typeface="Arial" panose="020B0604020202020204" pitchFamily="34" charset="0"/>
              <a:buChar char="•"/>
            </a:pPr>
            <a:r>
              <a:rPr lang="en-GB" sz="2400" dirty="0" smtClean="0"/>
              <a:t>Other </a:t>
            </a:r>
            <a:r>
              <a:rPr lang="en-GB" sz="2400" dirty="0"/>
              <a:t>benefits to reading for pleasure include: </a:t>
            </a:r>
            <a:r>
              <a:rPr lang="en-GB" sz="2400" dirty="0" smtClean="0"/>
              <a:t>pleasure </a:t>
            </a:r>
            <a:r>
              <a:rPr lang="en-GB" sz="2400" dirty="0"/>
              <a:t>in reading in later life, increased general </a:t>
            </a:r>
            <a:r>
              <a:rPr lang="en-GB" sz="2400" dirty="0" smtClean="0"/>
              <a:t>knowledge</a:t>
            </a:r>
            <a:endParaRPr lang="en-GB" sz="2400" dirty="0"/>
          </a:p>
        </p:txBody>
      </p:sp>
      <p:sp>
        <p:nvSpPr>
          <p:cNvPr id="3" name="TextBox 2"/>
          <p:cNvSpPr txBox="1"/>
          <p:nvPr/>
        </p:nvSpPr>
        <p:spPr>
          <a:xfrm>
            <a:off x="1063690" y="457200"/>
            <a:ext cx="9591869" cy="830997"/>
          </a:xfrm>
          <a:prstGeom prst="rect">
            <a:avLst/>
          </a:prstGeom>
          <a:noFill/>
        </p:spPr>
        <p:txBody>
          <a:bodyPr wrap="square" rtlCol="0">
            <a:spAutoFit/>
          </a:bodyPr>
          <a:lstStyle/>
          <a:p>
            <a:pPr algn="ctr"/>
            <a:r>
              <a:rPr lang="en-GB" sz="4800" dirty="0" smtClean="0"/>
              <a:t>Why is reading so important?</a:t>
            </a:r>
            <a:endParaRPr lang="en-GB" sz="4800" dirty="0"/>
          </a:p>
        </p:txBody>
      </p:sp>
    </p:spTree>
    <p:extLst>
      <p:ext uri="{BB962C8B-B14F-4D97-AF65-F5344CB8AC3E}">
        <p14:creationId xmlns:p14="http://schemas.microsoft.com/office/powerpoint/2010/main" val="4246065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7997" y="1085729"/>
            <a:ext cx="11188263" cy="3416320"/>
          </a:xfrm>
          <a:prstGeom prst="rect">
            <a:avLst/>
          </a:prstGeom>
        </p:spPr>
        <p:txBody>
          <a:bodyPr wrap="square">
            <a:spAutoFit/>
          </a:bodyPr>
          <a:lstStyle/>
          <a:p>
            <a:r>
              <a:rPr lang="en-GB" sz="3600" dirty="0" smtClean="0"/>
              <a:t>We ALL want the children experience success: </a:t>
            </a:r>
          </a:p>
          <a:p>
            <a:endParaRPr lang="en-GB" sz="3600" dirty="0" smtClean="0"/>
          </a:p>
          <a:p>
            <a:r>
              <a:rPr lang="en-GB" sz="3600" dirty="0" smtClean="0"/>
              <a:t>• We aim to provide books that are directly linked to the children’s reading ability– ‘banded books’ </a:t>
            </a:r>
          </a:p>
          <a:p>
            <a:r>
              <a:rPr lang="en-GB" sz="3600" dirty="0" smtClean="0"/>
              <a:t>• We aim to use a variety of schemes and text-types  </a:t>
            </a:r>
          </a:p>
          <a:p>
            <a:endParaRPr lang="en-GB" sz="3600" dirty="0"/>
          </a:p>
        </p:txBody>
      </p:sp>
      <p:sp>
        <p:nvSpPr>
          <p:cNvPr id="3" name="Rectangle 2"/>
          <p:cNvSpPr/>
          <p:nvPr/>
        </p:nvSpPr>
        <p:spPr>
          <a:xfrm>
            <a:off x="809295" y="359244"/>
            <a:ext cx="10179270" cy="646331"/>
          </a:xfrm>
          <a:prstGeom prst="rect">
            <a:avLst/>
          </a:prstGeom>
        </p:spPr>
        <p:txBody>
          <a:bodyPr wrap="square">
            <a:spAutoFit/>
          </a:bodyPr>
          <a:lstStyle/>
          <a:p>
            <a:pPr algn="ctr"/>
            <a:r>
              <a:rPr lang="en-GB" sz="3600" b="1" dirty="0" smtClean="0"/>
              <a:t>The books your child brings home…</a:t>
            </a:r>
            <a:endParaRPr lang="en-GB" sz="3600" b="1" dirty="0"/>
          </a:p>
        </p:txBody>
      </p:sp>
    </p:spTree>
    <p:extLst>
      <p:ext uri="{BB962C8B-B14F-4D97-AF65-F5344CB8AC3E}">
        <p14:creationId xmlns:p14="http://schemas.microsoft.com/office/powerpoint/2010/main" val="1154415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6597" y="89819"/>
            <a:ext cx="10604938" cy="7109639"/>
          </a:xfrm>
          <a:prstGeom prst="rect">
            <a:avLst/>
          </a:prstGeom>
        </p:spPr>
        <p:txBody>
          <a:bodyPr wrap="square">
            <a:spAutoFit/>
          </a:bodyPr>
          <a:lstStyle/>
          <a:p>
            <a:pPr algn="ctr"/>
            <a:r>
              <a:rPr lang="en-GB" sz="3600" b="1" dirty="0" smtClean="0"/>
              <a:t>Reading at home with your child…</a:t>
            </a:r>
          </a:p>
          <a:p>
            <a:pPr algn="ctr"/>
            <a:endParaRPr lang="en-GB" sz="2800" b="1" dirty="0" smtClean="0"/>
          </a:p>
          <a:p>
            <a:r>
              <a:rPr lang="en-GB" sz="2800" dirty="0" smtClean="0"/>
              <a:t>• Try to build this into your daily routine</a:t>
            </a:r>
          </a:p>
          <a:p>
            <a:pPr marL="571500" indent="-571500">
              <a:buFont typeface="Arial" panose="020B0604020202020204" pitchFamily="34" charset="0"/>
              <a:buChar char="•"/>
            </a:pPr>
            <a:r>
              <a:rPr lang="en-GB" sz="2800" dirty="0"/>
              <a:t>Let your </a:t>
            </a:r>
            <a:r>
              <a:rPr lang="en-GB" sz="2800" dirty="0" smtClean="0"/>
              <a:t>children </a:t>
            </a:r>
            <a:r>
              <a:rPr lang="en-GB" sz="2800" dirty="0"/>
              <a:t>see you </a:t>
            </a:r>
            <a:r>
              <a:rPr lang="en-GB" sz="2800" dirty="0" smtClean="0"/>
              <a:t>read</a:t>
            </a:r>
          </a:p>
          <a:p>
            <a:pPr marL="571500" indent="-571500">
              <a:buFont typeface="Arial" panose="020B0604020202020204" pitchFamily="34" charset="0"/>
              <a:buChar char="•"/>
            </a:pPr>
            <a:r>
              <a:rPr lang="en-GB" sz="2800" dirty="0"/>
              <a:t>Boys need to see that reading is something men </a:t>
            </a:r>
            <a:r>
              <a:rPr lang="en-GB" sz="2800" dirty="0" smtClean="0"/>
              <a:t>do</a:t>
            </a:r>
          </a:p>
          <a:p>
            <a:pPr marL="571500" indent="-571500">
              <a:buFont typeface="Arial" panose="020B0604020202020204" pitchFamily="34" charset="0"/>
              <a:buChar char="•"/>
            </a:pPr>
            <a:r>
              <a:rPr lang="en-GB" sz="2800" dirty="0"/>
              <a:t>Encourage children to read… anything(!) and ideally a range of genres and author</a:t>
            </a:r>
          </a:p>
          <a:p>
            <a:r>
              <a:rPr lang="en-GB" sz="2800" dirty="0" smtClean="0"/>
              <a:t>• Have a set space you can read in</a:t>
            </a:r>
          </a:p>
          <a:p>
            <a:r>
              <a:rPr lang="en-GB" sz="2800" dirty="0" smtClean="0"/>
              <a:t>• Remember, both reading the school book and reading to your child are important.</a:t>
            </a:r>
          </a:p>
          <a:p>
            <a:pPr marL="457200" indent="-457200">
              <a:buFont typeface="Arial" panose="020B0604020202020204" pitchFamily="34" charset="0"/>
              <a:buChar char="•"/>
            </a:pPr>
            <a:r>
              <a:rPr lang="en-GB" sz="2800" dirty="0"/>
              <a:t>Make your own books</a:t>
            </a:r>
          </a:p>
          <a:p>
            <a:pPr marL="571500" indent="-571500">
              <a:buFont typeface="Arial" panose="020B0604020202020204" pitchFamily="34" charset="0"/>
              <a:buChar char="•"/>
            </a:pPr>
            <a:r>
              <a:rPr lang="en-GB" sz="2800" dirty="0" smtClean="0"/>
              <a:t>Make it fun!</a:t>
            </a:r>
          </a:p>
          <a:p>
            <a:pPr marL="571500" indent="-571500">
              <a:buFont typeface="Arial" panose="020B0604020202020204" pitchFamily="34" charset="0"/>
              <a:buChar char="•"/>
            </a:pPr>
            <a:r>
              <a:rPr lang="en-GB" sz="2800" dirty="0"/>
              <a:t>Talk about books.</a:t>
            </a:r>
          </a:p>
          <a:p>
            <a:pPr marL="571500" indent="-571500">
              <a:buFont typeface="Arial" panose="020B0604020202020204" pitchFamily="34" charset="0"/>
              <a:buChar char="•"/>
            </a:pPr>
            <a:r>
              <a:rPr lang="en-GB" sz="2800" dirty="0" smtClean="0"/>
              <a:t>Sit </a:t>
            </a:r>
            <a:r>
              <a:rPr lang="en-GB" sz="2800" dirty="0"/>
              <a:t>and listen - don’t do chores around the reader!</a:t>
            </a:r>
          </a:p>
          <a:p>
            <a:pPr marL="457200" indent="-457200">
              <a:buFont typeface="Arial" panose="020B0604020202020204" pitchFamily="34" charset="0"/>
              <a:buChar char="•"/>
            </a:pPr>
            <a:r>
              <a:rPr lang="en-GB" sz="2800" dirty="0" smtClean="0"/>
              <a:t>Respect </a:t>
            </a:r>
            <a:r>
              <a:rPr lang="en-GB" sz="2800" dirty="0"/>
              <a:t>choices.</a:t>
            </a:r>
          </a:p>
          <a:p>
            <a:endParaRPr lang="en-GB" sz="2800" dirty="0"/>
          </a:p>
        </p:txBody>
      </p:sp>
      <p:pic>
        <p:nvPicPr>
          <p:cNvPr id="4" name="Picture 3" descr="bookheart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955" y="4208106"/>
            <a:ext cx="2276475" cy="1590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8564428" y="4208106"/>
            <a:ext cx="3301777" cy="2393788"/>
          </a:xfrm>
          <a:prstGeom prst="rect">
            <a:avLst/>
          </a:prstGeom>
        </p:spPr>
      </p:pic>
    </p:spTree>
    <p:extLst>
      <p:ext uri="{BB962C8B-B14F-4D97-AF65-F5344CB8AC3E}">
        <p14:creationId xmlns:p14="http://schemas.microsoft.com/office/powerpoint/2010/main" val="3926839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8580" y="332289"/>
            <a:ext cx="11282854" cy="2985433"/>
          </a:xfrm>
          <a:prstGeom prst="rect">
            <a:avLst/>
          </a:prstGeom>
        </p:spPr>
        <p:txBody>
          <a:bodyPr wrap="square">
            <a:spAutoFit/>
          </a:bodyPr>
          <a:lstStyle/>
          <a:p>
            <a:pPr algn="ctr"/>
            <a:r>
              <a:rPr lang="en-GB" sz="4800" b="1" dirty="0" smtClean="0"/>
              <a:t>Before Reading</a:t>
            </a:r>
          </a:p>
          <a:p>
            <a:pPr algn="ctr"/>
            <a:r>
              <a:rPr lang="en-GB" sz="2800" b="1" dirty="0"/>
              <a:t>If it is the first time your child has read the book, look at the cover and title with them to predict what they think the book might be about. Make links to other books read with similar themes, the same characters and/or similar authors/illustrators. Give them time to flick through the book and read the blurb. </a:t>
            </a:r>
            <a:endParaRPr lang="en-GB" sz="2800" b="1" dirty="0" smtClean="0"/>
          </a:p>
        </p:txBody>
      </p:sp>
      <p:pic>
        <p:nvPicPr>
          <p:cNvPr id="5" name="Picture 4"/>
          <p:cNvPicPr>
            <a:picLocks noChangeAspect="1"/>
          </p:cNvPicPr>
          <p:nvPr/>
        </p:nvPicPr>
        <p:blipFill>
          <a:blip r:embed="rId2"/>
          <a:stretch>
            <a:fillRect/>
          </a:stretch>
        </p:blipFill>
        <p:spPr>
          <a:xfrm>
            <a:off x="511948" y="4117941"/>
            <a:ext cx="2377909" cy="2388637"/>
          </a:xfrm>
          <a:prstGeom prst="rect">
            <a:avLst/>
          </a:prstGeom>
        </p:spPr>
      </p:pic>
      <p:pic>
        <p:nvPicPr>
          <p:cNvPr id="6" name="Picture 5"/>
          <p:cNvPicPr>
            <a:picLocks noChangeAspect="1"/>
          </p:cNvPicPr>
          <p:nvPr/>
        </p:nvPicPr>
        <p:blipFill>
          <a:blip r:embed="rId3"/>
          <a:stretch>
            <a:fillRect/>
          </a:stretch>
        </p:blipFill>
        <p:spPr>
          <a:xfrm>
            <a:off x="9116008" y="3422204"/>
            <a:ext cx="2163469" cy="3304477"/>
          </a:xfrm>
          <a:prstGeom prst="rect">
            <a:avLst/>
          </a:prstGeom>
        </p:spPr>
      </p:pic>
      <p:pic>
        <p:nvPicPr>
          <p:cNvPr id="7" name="Picture 6"/>
          <p:cNvPicPr>
            <a:picLocks noChangeAspect="1"/>
          </p:cNvPicPr>
          <p:nvPr/>
        </p:nvPicPr>
        <p:blipFill>
          <a:blip r:embed="rId4"/>
          <a:stretch>
            <a:fillRect/>
          </a:stretch>
        </p:blipFill>
        <p:spPr>
          <a:xfrm>
            <a:off x="4086808" y="4117941"/>
            <a:ext cx="3436289" cy="2583252"/>
          </a:xfrm>
          <a:prstGeom prst="rect">
            <a:avLst/>
          </a:prstGeom>
        </p:spPr>
      </p:pic>
    </p:spTree>
    <p:extLst>
      <p:ext uri="{BB962C8B-B14F-4D97-AF65-F5344CB8AC3E}">
        <p14:creationId xmlns:p14="http://schemas.microsoft.com/office/powerpoint/2010/main" val="923394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9670" y="131043"/>
            <a:ext cx="8969277" cy="6726957"/>
          </a:xfrm>
          <a:prstGeom prst="rect">
            <a:avLst/>
          </a:prstGeom>
        </p:spPr>
      </p:pic>
    </p:spTree>
    <p:extLst>
      <p:ext uri="{BB962C8B-B14F-4D97-AF65-F5344CB8AC3E}">
        <p14:creationId xmlns:p14="http://schemas.microsoft.com/office/powerpoint/2010/main" val="2885280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TotalTime>
  <Words>603</Words>
  <Application>Microsoft Office PowerPoint</Application>
  <PresentationFormat>Widescreen</PresentationFormat>
  <Paragraphs>72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Scandrett</dc:creator>
  <cp:lastModifiedBy>Mrs D Cooper (sacredheart)</cp:lastModifiedBy>
  <cp:revision>24</cp:revision>
  <dcterms:created xsi:type="dcterms:W3CDTF">2020-02-04T14:01:52Z</dcterms:created>
  <dcterms:modified xsi:type="dcterms:W3CDTF">2020-02-29T12:14:40Z</dcterms:modified>
</cp:coreProperties>
</file>