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6"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2F6A72-6C3E-4C4F-9A7B-B1B7F2E42A42}"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379207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F6A72-6C3E-4C4F-9A7B-B1B7F2E42A42}"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233788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F6A72-6C3E-4C4F-9A7B-B1B7F2E42A42}"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10215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F6A72-6C3E-4C4F-9A7B-B1B7F2E42A42}"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117430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2F6A72-6C3E-4C4F-9A7B-B1B7F2E42A42}"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195147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2F6A72-6C3E-4C4F-9A7B-B1B7F2E42A42}"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305885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2F6A72-6C3E-4C4F-9A7B-B1B7F2E42A42}"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97212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2F6A72-6C3E-4C4F-9A7B-B1B7F2E42A42}"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387281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F6A72-6C3E-4C4F-9A7B-B1B7F2E42A42}"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87565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2F6A72-6C3E-4C4F-9A7B-B1B7F2E42A42}"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2090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2F6A72-6C3E-4C4F-9A7B-B1B7F2E42A42}"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BEC37-1B74-4EAF-B6F0-022E0034FD64}" type="slidenum">
              <a:rPr lang="en-GB" smtClean="0"/>
              <a:t>‹#›</a:t>
            </a:fld>
            <a:endParaRPr lang="en-GB"/>
          </a:p>
        </p:txBody>
      </p:sp>
    </p:spTree>
    <p:extLst>
      <p:ext uri="{BB962C8B-B14F-4D97-AF65-F5344CB8AC3E}">
        <p14:creationId xmlns:p14="http://schemas.microsoft.com/office/powerpoint/2010/main" val="350404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F6A72-6C3E-4C4F-9A7B-B1B7F2E42A42}" type="datetimeFigureOut">
              <a:rPr lang="en-GB" smtClean="0"/>
              <a:t>19/10/2020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BEC37-1B74-4EAF-B6F0-022E0034FD64}" type="slidenum">
              <a:rPr lang="en-GB" smtClean="0"/>
              <a:t>‹#›</a:t>
            </a:fld>
            <a:endParaRPr lang="en-GB"/>
          </a:p>
        </p:txBody>
      </p:sp>
    </p:spTree>
    <p:extLst>
      <p:ext uri="{BB962C8B-B14F-4D97-AF65-F5344CB8AC3E}">
        <p14:creationId xmlns:p14="http://schemas.microsoft.com/office/powerpoint/2010/main" val="50900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youtube.com/watch?v=y9lYvkmY87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Saint </a:t>
            </a:r>
            <a:r>
              <a:rPr lang="en-US" dirty="0" smtClean="0"/>
              <a:t>John Paul II</a:t>
            </a:r>
            <a:endParaRPr lang="en-GB" dirty="0"/>
          </a:p>
        </p:txBody>
      </p:sp>
      <p:pic>
        <p:nvPicPr>
          <p:cNvPr id="4" name="Picture 3"/>
          <p:cNvPicPr>
            <a:picLocks noChangeAspect="1"/>
          </p:cNvPicPr>
          <p:nvPr/>
        </p:nvPicPr>
        <p:blipFill>
          <a:blip r:embed="rId2"/>
          <a:stretch>
            <a:fillRect/>
          </a:stretch>
        </p:blipFill>
        <p:spPr>
          <a:xfrm>
            <a:off x="595312" y="619125"/>
            <a:ext cx="1857375" cy="2457450"/>
          </a:xfrm>
          <a:prstGeom prst="rect">
            <a:avLst/>
          </a:prstGeom>
        </p:spPr>
      </p:pic>
      <p:pic>
        <p:nvPicPr>
          <p:cNvPr id="5" name="Picture 4"/>
          <p:cNvPicPr>
            <a:picLocks noChangeAspect="1"/>
          </p:cNvPicPr>
          <p:nvPr/>
        </p:nvPicPr>
        <p:blipFill>
          <a:blip r:embed="rId3"/>
          <a:stretch>
            <a:fillRect/>
          </a:stretch>
        </p:blipFill>
        <p:spPr>
          <a:xfrm>
            <a:off x="4338637" y="476250"/>
            <a:ext cx="2847975" cy="1600200"/>
          </a:xfrm>
          <a:prstGeom prst="rect">
            <a:avLst/>
          </a:prstGeom>
        </p:spPr>
      </p:pic>
      <p:pic>
        <p:nvPicPr>
          <p:cNvPr id="6" name="Picture 5"/>
          <p:cNvPicPr>
            <a:picLocks noChangeAspect="1"/>
          </p:cNvPicPr>
          <p:nvPr/>
        </p:nvPicPr>
        <p:blipFill>
          <a:blip r:embed="rId4"/>
          <a:stretch>
            <a:fillRect/>
          </a:stretch>
        </p:blipFill>
        <p:spPr>
          <a:xfrm>
            <a:off x="922704" y="3627561"/>
            <a:ext cx="4000500" cy="3009900"/>
          </a:xfrm>
          <a:prstGeom prst="rect">
            <a:avLst/>
          </a:prstGeom>
        </p:spPr>
      </p:pic>
      <p:pic>
        <p:nvPicPr>
          <p:cNvPr id="7" name="Picture 6"/>
          <p:cNvPicPr>
            <a:picLocks noChangeAspect="1"/>
          </p:cNvPicPr>
          <p:nvPr/>
        </p:nvPicPr>
        <p:blipFill>
          <a:blip r:embed="rId5"/>
          <a:stretch>
            <a:fillRect/>
          </a:stretch>
        </p:blipFill>
        <p:spPr>
          <a:xfrm>
            <a:off x="8139600" y="797782"/>
            <a:ext cx="2962275" cy="1543050"/>
          </a:xfrm>
          <a:prstGeom prst="rect">
            <a:avLst/>
          </a:prstGeom>
        </p:spPr>
      </p:pic>
      <p:pic>
        <p:nvPicPr>
          <p:cNvPr id="8" name="Picture 7"/>
          <p:cNvPicPr>
            <a:picLocks noChangeAspect="1"/>
          </p:cNvPicPr>
          <p:nvPr/>
        </p:nvPicPr>
        <p:blipFill>
          <a:blip r:embed="rId6"/>
          <a:stretch>
            <a:fillRect/>
          </a:stretch>
        </p:blipFill>
        <p:spPr>
          <a:xfrm>
            <a:off x="6279051" y="3678362"/>
            <a:ext cx="3938418" cy="2620838"/>
          </a:xfrm>
          <a:prstGeom prst="rect">
            <a:avLst/>
          </a:prstGeom>
        </p:spPr>
      </p:pic>
    </p:spTree>
    <p:extLst>
      <p:ext uri="{BB962C8B-B14F-4D97-AF65-F5344CB8AC3E}">
        <p14:creationId xmlns:p14="http://schemas.microsoft.com/office/powerpoint/2010/main" val="17353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50277" y="396192"/>
            <a:ext cx="6096000" cy="5909310"/>
          </a:xfrm>
          <a:prstGeom prst="rect">
            <a:avLst/>
          </a:prstGeom>
        </p:spPr>
        <p:txBody>
          <a:bodyPr>
            <a:spAutoFit/>
          </a:bodyPr>
          <a:lstStyle/>
          <a:p>
            <a:r>
              <a:rPr lang="en-US" dirty="0" err="1" smtClean="0"/>
              <a:t>Wojtyła</a:t>
            </a:r>
            <a:r>
              <a:rPr lang="en-US" dirty="0" smtClean="0"/>
              <a:t> was elected pope in October 1978 and chose the name John Paul II. He began to travel almost immediately. John Paul </a:t>
            </a:r>
            <a:r>
              <a:rPr lang="en-US" dirty="0" smtClean="0"/>
              <a:t>travelled </a:t>
            </a:r>
            <a:r>
              <a:rPr lang="en-US" dirty="0" smtClean="0"/>
              <a:t>more than all other popes combined. John Paul thought it was very important for the church to stand for human rights and dignity and religious freedom. He felt strongly about this because of his experience with Nazi Germany and communist Poland.</a:t>
            </a:r>
          </a:p>
          <a:p>
            <a:endParaRPr lang="en-US" dirty="0" smtClean="0"/>
          </a:p>
          <a:p>
            <a:r>
              <a:rPr lang="en-US" dirty="0" smtClean="0"/>
              <a:t>John Paul preached that people should work for change in nonviolent ways. He inspired many people in Poland to call for the end of communism there. Eventually the government did allow elections. He was also the first pope to apologize to groups that had been wronged by Catholics, notably Jews and Muslims.</a:t>
            </a:r>
          </a:p>
          <a:p>
            <a:endParaRPr lang="en-US" dirty="0" smtClean="0"/>
          </a:p>
          <a:p>
            <a:r>
              <a:rPr lang="en-US" dirty="0" smtClean="0"/>
              <a:t>On May 13, 1981, John Paul was shot in an assassination attempt. He survived, but another attempt was made on his life one year later. In his later years John Paul had many health problems. He continued as pope, however, until his death on April 2, 2005, in Vatican City. He was canonized, or made a saint, on April 27, 2014. His feast day is October 22.</a:t>
            </a:r>
            <a:endParaRPr lang="en-GB" dirty="0"/>
          </a:p>
        </p:txBody>
      </p:sp>
      <p:pic>
        <p:nvPicPr>
          <p:cNvPr id="3" name="Picture 2"/>
          <p:cNvPicPr>
            <a:picLocks noChangeAspect="1"/>
          </p:cNvPicPr>
          <p:nvPr/>
        </p:nvPicPr>
        <p:blipFill>
          <a:blip r:embed="rId2"/>
          <a:stretch>
            <a:fillRect/>
          </a:stretch>
        </p:blipFill>
        <p:spPr>
          <a:xfrm>
            <a:off x="7260492" y="743072"/>
            <a:ext cx="4443072" cy="2179882"/>
          </a:xfrm>
          <a:prstGeom prst="rect">
            <a:avLst/>
          </a:prstGeom>
        </p:spPr>
      </p:pic>
      <p:pic>
        <p:nvPicPr>
          <p:cNvPr id="4" name="Picture 3"/>
          <p:cNvPicPr>
            <a:picLocks noChangeAspect="1"/>
          </p:cNvPicPr>
          <p:nvPr/>
        </p:nvPicPr>
        <p:blipFill>
          <a:blip r:embed="rId3"/>
          <a:stretch>
            <a:fillRect/>
          </a:stretch>
        </p:blipFill>
        <p:spPr>
          <a:xfrm>
            <a:off x="7340111" y="3350847"/>
            <a:ext cx="2857500" cy="1600200"/>
          </a:xfrm>
          <a:prstGeom prst="rect">
            <a:avLst/>
          </a:prstGeom>
        </p:spPr>
      </p:pic>
      <p:pic>
        <p:nvPicPr>
          <p:cNvPr id="5" name="Picture 4"/>
          <p:cNvPicPr>
            <a:picLocks noChangeAspect="1"/>
          </p:cNvPicPr>
          <p:nvPr/>
        </p:nvPicPr>
        <p:blipFill>
          <a:blip r:embed="rId4"/>
          <a:stretch>
            <a:fillRect/>
          </a:stretch>
        </p:blipFill>
        <p:spPr>
          <a:xfrm>
            <a:off x="8768861" y="5174395"/>
            <a:ext cx="3048000" cy="1495425"/>
          </a:xfrm>
          <a:prstGeom prst="rect">
            <a:avLst/>
          </a:prstGeom>
        </p:spPr>
      </p:pic>
    </p:spTree>
    <p:extLst>
      <p:ext uri="{BB962C8B-B14F-4D97-AF65-F5344CB8AC3E}">
        <p14:creationId xmlns:p14="http://schemas.microsoft.com/office/powerpoint/2010/main" val="385010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53477" y="482549"/>
            <a:ext cx="6010031" cy="3970318"/>
          </a:xfrm>
          <a:prstGeom prst="rect">
            <a:avLst/>
          </a:prstGeom>
        </p:spPr>
        <p:txBody>
          <a:bodyPr wrap="square">
            <a:spAutoFit/>
          </a:bodyPr>
          <a:lstStyle/>
          <a:p>
            <a:r>
              <a:rPr lang="en-US" dirty="0" smtClean="0"/>
              <a:t>Throughout his life, Pope John Paul II was an avid sportsman, hiking and skiing even in his sixties. In 1992, however, his health began to decline. It was later revealed that he suffered from Parkinson’s disease, a degenerative disorder of the central nervous system. Near the end of his papacy, it became difficult for him to speak, and his poor health and physical suffering made public appearances difficult. Still, he bore his suffering patiently, and continued his pastoral work despite his physical pain. He entrusted his health to God, and joined his suffering with that of Christ.</a:t>
            </a:r>
          </a:p>
          <a:p>
            <a:endParaRPr lang="en-US" dirty="0" smtClean="0"/>
          </a:p>
          <a:p>
            <a:r>
              <a:rPr lang="en-US" dirty="0" smtClean="0"/>
              <a:t>Pope John Paul II died April 2, 2005, and he was declared blessed on May 1, 2011. He was declared a saint on April 27, 2014 along with Pope John XXIII. His feast day is October 22.</a:t>
            </a:r>
            <a:endParaRPr lang="en-GB" dirty="0"/>
          </a:p>
        </p:txBody>
      </p:sp>
      <p:pic>
        <p:nvPicPr>
          <p:cNvPr id="3" name="Picture 2"/>
          <p:cNvPicPr>
            <a:picLocks noChangeAspect="1"/>
          </p:cNvPicPr>
          <p:nvPr/>
        </p:nvPicPr>
        <p:blipFill>
          <a:blip r:embed="rId2"/>
          <a:stretch>
            <a:fillRect/>
          </a:stretch>
        </p:blipFill>
        <p:spPr>
          <a:xfrm>
            <a:off x="7221172" y="482549"/>
            <a:ext cx="4440516" cy="6062785"/>
          </a:xfrm>
          <a:prstGeom prst="rect">
            <a:avLst/>
          </a:prstGeom>
        </p:spPr>
      </p:pic>
    </p:spTree>
    <p:extLst>
      <p:ext uri="{BB962C8B-B14F-4D97-AF65-F5344CB8AC3E}">
        <p14:creationId xmlns:p14="http://schemas.microsoft.com/office/powerpoint/2010/main" val="361253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36246" y="743917"/>
            <a:ext cx="6096000" cy="3416320"/>
          </a:xfrm>
          <a:prstGeom prst="rect">
            <a:avLst/>
          </a:prstGeom>
        </p:spPr>
        <p:txBody>
          <a:bodyPr>
            <a:spAutoFit/>
          </a:bodyPr>
          <a:lstStyle/>
          <a:p>
            <a:r>
              <a:rPr lang="en-US" dirty="0" smtClean="0"/>
              <a:t>Pope St. John Paul II fast facts …</a:t>
            </a:r>
          </a:p>
          <a:p>
            <a:endParaRPr lang="en-US" dirty="0" smtClean="0"/>
          </a:p>
          <a:p>
            <a:r>
              <a:rPr lang="en-US" dirty="0" smtClean="0"/>
              <a:t>First non-Italian pope since Adrian VI (1522-23)</a:t>
            </a:r>
          </a:p>
          <a:p>
            <a:r>
              <a:rPr lang="en-US" dirty="0" smtClean="0"/>
              <a:t>First Polish pope ever</a:t>
            </a:r>
          </a:p>
          <a:p>
            <a:r>
              <a:rPr lang="en-US" dirty="0" smtClean="0"/>
              <a:t>Youngest pope since Pius IX (1846-78)</a:t>
            </a:r>
          </a:p>
          <a:p>
            <a:r>
              <a:rPr lang="en-US" dirty="0" smtClean="0"/>
              <a:t>Third longest pontificate in history of the Church (nearly 27 years)</a:t>
            </a:r>
          </a:p>
          <a:p>
            <a:r>
              <a:rPr lang="en-US" dirty="0" smtClean="0"/>
              <a:t>Most-travelled </a:t>
            </a:r>
            <a:r>
              <a:rPr lang="en-US" dirty="0" smtClean="0"/>
              <a:t>pope in history</a:t>
            </a:r>
          </a:p>
          <a:p>
            <a:r>
              <a:rPr lang="en-US" dirty="0" smtClean="0"/>
              <a:t>First pope to visit a synagogue</a:t>
            </a:r>
          </a:p>
          <a:p>
            <a:r>
              <a:rPr lang="en-US" dirty="0" smtClean="0"/>
              <a:t>First pope to visit a mosque</a:t>
            </a:r>
          </a:p>
          <a:p>
            <a:r>
              <a:rPr lang="en-US" dirty="0" smtClean="0"/>
              <a:t>First pope to call for a day of pardon</a:t>
            </a:r>
          </a:p>
          <a:p>
            <a:r>
              <a:rPr lang="en-US" dirty="0" smtClean="0"/>
              <a:t>First pope to add five new mysteries to the Rosary</a:t>
            </a:r>
            <a:endParaRPr lang="en-GB" dirty="0"/>
          </a:p>
        </p:txBody>
      </p:sp>
      <p:sp>
        <p:nvSpPr>
          <p:cNvPr id="3" name="Rectangle 2"/>
          <p:cNvSpPr/>
          <p:nvPr/>
        </p:nvSpPr>
        <p:spPr>
          <a:xfrm>
            <a:off x="5486400" y="4529129"/>
            <a:ext cx="6096000" cy="1754326"/>
          </a:xfrm>
          <a:prstGeom prst="rect">
            <a:avLst/>
          </a:prstGeom>
        </p:spPr>
        <p:txBody>
          <a:bodyPr>
            <a:spAutoFit/>
          </a:bodyPr>
          <a:lstStyle/>
          <a:p>
            <a:r>
              <a:rPr lang="en-US" dirty="0" smtClean="0"/>
              <a:t>He canonized over 400 Saints including St. Padre </a:t>
            </a:r>
            <a:r>
              <a:rPr lang="en-US" dirty="0" err="1" smtClean="0"/>
              <a:t>Pio</a:t>
            </a:r>
            <a:r>
              <a:rPr lang="en-US" dirty="0" smtClean="0"/>
              <a:t>, St. Juan Diego, St. Maximilian Kolbe, and St. </a:t>
            </a:r>
            <a:r>
              <a:rPr lang="en-US" dirty="0" err="1" smtClean="0"/>
              <a:t>Bakhita</a:t>
            </a:r>
            <a:endParaRPr lang="en-US" dirty="0" smtClean="0"/>
          </a:p>
          <a:p>
            <a:r>
              <a:rPr lang="en-US" dirty="0" smtClean="0"/>
              <a:t>He wrote an average of 3,000 pages a year during his papacy </a:t>
            </a:r>
          </a:p>
          <a:p>
            <a:r>
              <a:rPr lang="en-US" dirty="0" smtClean="0"/>
              <a:t>He was seen by more people than any other person ever in human history </a:t>
            </a:r>
          </a:p>
          <a:p>
            <a:r>
              <a:rPr lang="en-US" dirty="0" smtClean="0"/>
              <a:t>Marvel wrote a comic book about him </a:t>
            </a:r>
            <a:endParaRPr lang="en-GB" dirty="0"/>
          </a:p>
        </p:txBody>
      </p:sp>
      <p:pic>
        <p:nvPicPr>
          <p:cNvPr id="4" name="Picture 3"/>
          <p:cNvPicPr>
            <a:picLocks noChangeAspect="1"/>
          </p:cNvPicPr>
          <p:nvPr/>
        </p:nvPicPr>
        <p:blipFill>
          <a:blip r:embed="rId2"/>
          <a:stretch>
            <a:fillRect/>
          </a:stretch>
        </p:blipFill>
        <p:spPr>
          <a:xfrm>
            <a:off x="1153379" y="4654864"/>
            <a:ext cx="2867025" cy="1590675"/>
          </a:xfrm>
          <a:prstGeom prst="rect">
            <a:avLst/>
          </a:prstGeom>
        </p:spPr>
      </p:pic>
      <p:pic>
        <p:nvPicPr>
          <p:cNvPr id="5" name="Picture 4"/>
          <p:cNvPicPr>
            <a:picLocks noChangeAspect="1"/>
          </p:cNvPicPr>
          <p:nvPr/>
        </p:nvPicPr>
        <p:blipFill>
          <a:blip r:embed="rId3"/>
          <a:stretch>
            <a:fillRect/>
          </a:stretch>
        </p:blipFill>
        <p:spPr>
          <a:xfrm>
            <a:off x="9998319" y="1267679"/>
            <a:ext cx="1714500" cy="2790825"/>
          </a:xfrm>
          <a:prstGeom prst="rect">
            <a:avLst/>
          </a:prstGeom>
        </p:spPr>
      </p:pic>
      <p:pic>
        <p:nvPicPr>
          <p:cNvPr id="6" name="Picture 5"/>
          <p:cNvPicPr>
            <a:picLocks noChangeAspect="1"/>
          </p:cNvPicPr>
          <p:nvPr/>
        </p:nvPicPr>
        <p:blipFill>
          <a:blip r:embed="rId4"/>
          <a:stretch>
            <a:fillRect/>
          </a:stretch>
        </p:blipFill>
        <p:spPr>
          <a:xfrm>
            <a:off x="7850432" y="618758"/>
            <a:ext cx="1743075" cy="2619375"/>
          </a:xfrm>
          <a:prstGeom prst="rect">
            <a:avLst/>
          </a:prstGeom>
        </p:spPr>
      </p:pic>
    </p:spTree>
    <p:extLst>
      <p:ext uri="{BB962C8B-B14F-4D97-AF65-F5344CB8AC3E}">
        <p14:creationId xmlns:p14="http://schemas.microsoft.com/office/powerpoint/2010/main" val="307149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flipH="1">
            <a:off x="1452487" y="1320800"/>
            <a:ext cx="9360292" cy="3539430"/>
          </a:xfrm>
          <a:prstGeom prst="rect">
            <a:avLst/>
          </a:prstGeom>
          <a:noFill/>
        </p:spPr>
        <p:txBody>
          <a:bodyPr wrap="square" rtlCol="0">
            <a:spAutoFit/>
          </a:bodyPr>
          <a:lstStyle/>
          <a:p>
            <a:r>
              <a:rPr lang="en-US" sz="2800" dirty="0" smtClean="0"/>
              <a:t>Now you can try to create your own fact file on Saint John Paul II.</a:t>
            </a:r>
          </a:p>
          <a:p>
            <a:r>
              <a:rPr lang="en-US" sz="2800" dirty="0" smtClean="0"/>
              <a:t>Add facts or information you feel is important for others to know.</a:t>
            </a:r>
          </a:p>
          <a:p>
            <a:endParaRPr lang="en-US" sz="2800" dirty="0"/>
          </a:p>
          <a:p>
            <a:r>
              <a:rPr lang="en-US" sz="2800" dirty="0" smtClean="0"/>
              <a:t>Think about why we remember him today?</a:t>
            </a:r>
          </a:p>
          <a:p>
            <a:r>
              <a:rPr lang="en-US" sz="2800" dirty="0" smtClean="0"/>
              <a:t>What made him so special?</a:t>
            </a:r>
          </a:p>
          <a:p>
            <a:r>
              <a:rPr lang="en-US" sz="2800" dirty="0" smtClean="0"/>
              <a:t>Why do you think he became a Saint?</a:t>
            </a:r>
            <a:endParaRPr lang="en-GB" sz="2800" dirty="0"/>
          </a:p>
        </p:txBody>
      </p:sp>
    </p:spTree>
    <p:extLst>
      <p:ext uri="{BB962C8B-B14F-4D97-AF65-F5344CB8AC3E}">
        <p14:creationId xmlns:p14="http://schemas.microsoft.com/office/powerpoint/2010/main" val="389205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5463" y="1044393"/>
            <a:ext cx="2697480" cy="2090693"/>
          </a:xfrm>
        </p:spPr>
        <p:txBody>
          <a:bodyPr>
            <a:normAutofit/>
          </a:bodyPr>
          <a:lstStyle/>
          <a:p>
            <a:r>
              <a:rPr lang="en-US" dirty="0" smtClean="0"/>
              <a:t>How did he become Pope?</a:t>
            </a:r>
            <a:endParaRPr lang="en-GB" dirty="0"/>
          </a:p>
        </p:txBody>
      </p:sp>
      <p:pic>
        <p:nvPicPr>
          <p:cNvPr id="4" name="Content Placeholder 3"/>
          <p:cNvPicPr>
            <a:picLocks noGrp="1" noChangeAspect="1"/>
          </p:cNvPicPr>
          <p:nvPr>
            <p:ph idx="1"/>
          </p:nvPr>
        </p:nvPicPr>
        <p:blipFill>
          <a:blip r:embed="rId2"/>
          <a:stretch>
            <a:fillRect/>
          </a:stretch>
        </p:blipFill>
        <p:spPr>
          <a:xfrm>
            <a:off x="844731" y="365125"/>
            <a:ext cx="6495085" cy="6055043"/>
          </a:xfrm>
          <a:prstGeom prst="rect">
            <a:avLst/>
          </a:prstGeom>
        </p:spPr>
      </p:pic>
    </p:spTree>
    <p:extLst>
      <p:ext uri="{BB962C8B-B14F-4D97-AF65-F5344CB8AC3E}">
        <p14:creationId xmlns:p14="http://schemas.microsoft.com/office/powerpoint/2010/main" val="52362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262" y="1"/>
            <a:ext cx="6605588" cy="6762750"/>
          </a:xfrm>
          <a:prstGeom prst="rect">
            <a:avLst/>
          </a:prstGeom>
        </p:spPr>
      </p:pic>
      <p:pic>
        <p:nvPicPr>
          <p:cNvPr id="3" name="Picture 2"/>
          <p:cNvPicPr>
            <a:picLocks noChangeAspect="1"/>
          </p:cNvPicPr>
          <p:nvPr/>
        </p:nvPicPr>
        <p:blipFill>
          <a:blip r:embed="rId3"/>
          <a:stretch>
            <a:fillRect/>
          </a:stretch>
        </p:blipFill>
        <p:spPr>
          <a:xfrm>
            <a:off x="7634287" y="600074"/>
            <a:ext cx="3776761" cy="2828925"/>
          </a:xfrm>
          <a:prstGeom prst="rect">
            <a:avLst/>
          </a:prstGeom>
        </p:spPr>
      </p:pic>
      <p:pic>
        <p:nvPicPr>
          <p:cNvPr id="4" name="Picture 3"/>
          <p:cNvPicPr>
            <a:picLocks noChangeAspect="1"/>
          </p:cNvPicPr>
          <p:nvPr/>
        </p:nvPicPr>
        <p:blipFill>
          <a:blip r:embed="rId4"/>
          <a:stretch>
            <a:fillRect/>
          </a:stretch>
        </p:blipFill>
        <p:spPr>
          <a:xfrm>
            <a:off x="7548562" y="3910012"/>
            <a:ext cx="4014944" cy="2671763"/>
          </a:xfrm>
          <a:prstGeom prst="rect">
            <a:avLst/>
          </a:prstGeom>
        </p:spPr>
      </p:pic>
    </p:spTree>
    <p:extLst>
      <p:ext uri="{BB962C8B-B14F-4D97-AF65-F5344CB8AC3E}">
        <p14:creationId xmlns:p14="http://schemas.microsoft.com/office/powerpoint/2010/main" val="364743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 y="313928"/>
            <a:ext cx="5695950" cy="5077221"/>
          </a:xfrm>
          <a:prstGeom prst="rect">
            <a:avLst/>
          </a:prstGeom>
        </p:spPr>
      </p:pic>
      <p:pic>
        <p:nvPicPr>
          <p:cNvPr id="3" name="Picture 2"/>
          <p:cNvPicPr>
            <a:picLocks noChangeAspect="1"/>
          </p:cNvPicPr>
          <p:nvPr/>
        </p:nvPicPr>
        <p:blipFill>
          <a:blip r:embed="rId3"/>
          <a:stretch>
            <a:fillRect/>
          </a:stretch>
        </p:blipFill>
        <p:spPr>
          <a:xfrm>
            <a:off x="6210299" y="313928"/>
            <a:ext cx="2540795" cy="2771775"/>
          </a:xfrm>
          <a:prstGeom prst="rect">
            <a:avLst/>
          </a:prstGeom>
        </p:spPr>
      </p:pic>
      <p:pic>
        <p:nvPicPr>
          <p:cNvPr id="4" name="Picture 3"/>
          <p:cNvPicPr>
            <a:picLocks noChangeAspect="1"/>
          </p:cNvPicPr>
          <p:nvPr/>
        </p:nvPicPr>
        <p:blipFill>
          <a:blip r:embed="rId4"/>
          <a:stretch>
            <a:fillRect/>
          </a:stretch>
        </p:blipFill>
        <p:spPr>
          <a:xfrm>
            <a:off x="6210299" y="3527028"/>
            <a:ext cx="4552950" cy="3035300"/>
          </a:xfrm>
          <a:prstGeom prst="rect">
            <a:avLst/>
          </a:prstGeom>
        </p:spPr>
      </p:pic>
    </p:spTree>
    <p:extLst>
      <p:ext uri="{BB962C8B-B14F-4D97-AF65-F5344CB8AC3E}">
        <p14:creationId xmlns:p14="http://schemas.microsoft.com/office/powerpoint/2010/main" val="393549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452437"/>
            <a:ext cx="5638800" cy="3286125"/>
          </a:xfrm>
          <a:prstGeom prst="rect">
            <a:avLst/>
          </a:prstGeom>
        </p:spPr>
      </p:pic>
      <p:pic>
        <p:nvPicPr>
          <p:cNvPr id="3" name="Picture 2"/>
          <p:cNvPicPr>
            <a:picLocks noChangeAspect="1"/>
          </p:cNvPicPr>
          <p:nvPr/>
        </p:nvPicPr>
        <p:blipFill>
          <a:blip r:embed="rId3"/>
          <a:stretch>
            <a:fillRect/>
          </a:stretch>
        </p:blipFill>
        <p:spPr>
          <a:xfrm>
            <a:off x="6183354" y="321468"/>
            <a:ext cx="1934578" cy="2538412"/>
          </a:xfrm>
          <a:prstGeom prst="rect">
            <a:avLst/>
          </a:prstGeom>
        </p:spPr>
      </p:pic>
      <p:sp>
        <p:nvSpPr>
          <p:cNvPr id="4" name="TextBox 3"/>
          <p:cNvSpPr txBox="1"/>
          <p:nvPr/>
        </p:nvSpPr>
        <p:spPr>
          <a:xfrm>
            <a:off x="6183354" y="3006683"/>
            <a:ext cx="1743075" cy="646331"/>
          </a:xfrm>
          <a:prstGeom prst="rect">
            <a:avLst/>
          </a:prstGeom>
          <a:noFill/>
        </p:spPr>
        <p:txBody>
          <a:bodyPr wrap="square" rtlCol="0">
            <a:spAutoFit/>
          </a:bodyPr>
          <a:lstStyle/>
          <a:p>
            <a:r>
              <a:rPr lang="en-US" dirty="0" smtClean="0"/>
              <a:t>Archbishop Bernard Longley</a:t>
            </a:r>
            <a:endParaRPr lang="en-GB" dirty="0"/>
          </a:p>
        </p:txBody>
      </p:sp>
      <p:pic>
        <p:nvPicPr>
          <p:cNvPr id="8" name="Picture 7"/>
          <p:cNvPicPr>
            <a:picLocks noChangeAspect="1"/>
          </p:cNvPicPr>
          <p:nvPr/>
        </p:nvPicPr>
        <p:blipFill>
          <a:blip r:embed="rId4"/>
          <a:stretch>
            <a:fillRect/>
          </a:stretch>
        </p:blipFill>
        <p:spPr>
          <a:xfrm>
            <a:off x="247650" y="3975317"/>
            <a:ext cx="3781425" cy="1958757"/>
          </a:xfrm>
          <a:prstGeom prst="rect">
            <a:avLst/>
          </a:prstGeom>
        </p:spPr>
      </p:pic>
      <p:sp>
        <p:nvSpPr>
          <p:cNvPr id="9" name="Rectangle 8"/>
          <p:cNvSpPr/>
          <p:nvPr/>
        </p:nvSpPr>
        <p:spPr>
          <a:xfrm>
            <a:off x="4462964" y="4148791"/>
            <a:ext cx="6433636" cy="2308324"/>
          </a:xfrm>
          <a:prstGeom prst="rect">
            <a:avLst/>
          </a:prstGeom>
        </p:spPr>
        <p:txBody>
          <a:bodyPr wrap="square">
            <a:spAutoFit/>
          </a:bodyPr>
          <a:lstStyle/>
          <a:p>
            <a:r>
              <a:rPr lang="en-US" dirty="0" smtClean="0"/>
              <a:t>On Friday 9 October the Archdiocese rejoiced at the episcopal ordinations of two new auxiliary bishops.</a:t>
            </a:r>
          </a:p>
          <a:p>
            <a:endParaRPr lang="en-US" dirty="0" smtClean="0"/>
          </a:p>
          <a:p>
            <a:r>
              <a:rPr lang="en-US" dirty="0" smtClean="0"/>
              <a:t>The Episcopal Ordination Mass for Bishops David Evans and Stephen Wright took place at noon in St Chad’s Cathedral, on the Feast of St John Henry Newman. This may well be the first time that two bishops have been ordained together in St Chad’s Cathedral.</a:t>
            </a:r>
            <a:endParaRPr lang="en-GB" dirty="0"/>
          </a:p>
        </p:txBody>
      </p:sp>
      <p:pic>
        <p:nvPicPr>
          <p:cNvPr id="10" name="Picture 9"/>
          <p:cNvPicPr>
            <a:picLocks noChangeAspect="1"/>
          </p:cNvPicPr>
          <p:nvPr/>
        </p:nvPicPr>
        <p:blipFill>
          <a:blip r:embed="rId5"/>
          <a:stretch>
            <a:fillRect/>
          </a:stretch>
        </p:blipFill>
        <p:spPr>
          <a:xfrm>
            <a:off x="8598443" y="478371"/>
            <a:ext cx="3107782" cy="1112303"/>
          </a:xfrm>
          <a:prstGeom prst="rect">
            <a:avLst/>
          </a:prstGeom>
        </p:spPr>
      </p:pic>
      <p:pic>
        <p:nvPicPr>
          <p:cNvPr id="11" name="Picture 10"/>
          <p:cNvPicPr>
            <a:picLocks noChangeAspect="1"/>
          </p:cNvPicPr>
          <p:nvPr/>
        </p:nvPicPr>
        <p:blipFill>
          <a:blip r:embed="rId6"/>
          <a:stretch>
            <a:fillRect/>
          </a:stretch>
        </p:blipFill>
        <p:spPr>
          <a:xfrm>
            <a:off x="8287228" y="1712242"/>
            <a:ext cx="3730212" cy="774259"/>
          </a:xfrm>
          <a:prstGeom prst="rect">
            <a:avLst/>
          </a:prstGeom>
        </p:spPr>
      </p:pic>
    </p:spTree>
    <p:extLst>
      <p:ext uri="{BB962C8B-B14F-4D97-AF65-F5344CB8AC3E}">
        <p14:creationId xmlns:p14="http://schemas.microsoft.com/office/powerpoint/2010/main" val="297244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600075"/>
            <a:ext cx="5676900" cy="4095750"/>
          </a:xfrm>
          <a:prstGeom prst="rect">
            <a:avLst/>
          </a:prstGeom>
        </p:spPr>
      </p:pic>
      <p:pic>
        <p:nvPicPr>
          <p:cNvPr id="3" name="Picture 2"/>
          <p:cNvPicPr>
            <a:picLocks noChangeAspect="1"/>
          </p:cNvPicPr>
          <p:nvPr/>
        </p:nvPicPr>
        <p:blipFill>
          <a:blip r:embed="rId3"/>
          <a:stretch>
            <a:fillRect/>
          </a:stretch>
        </p:blipFill>
        <p:spPr>
          <a:xfrm>
            <a:off x="6743699" y="685799"/>
            <a:ext cx="1594115" cy="2295525"/>
          </a:xfrm>
          <a:prstGeom prst="rect">
            <a:avLst/>
          </a:prstGeom>
        </p:spPr>
      </p:pic>
      <p:sp>
        <p:nvSpPr>
          <p:cNvPr id="4" name="Rectangle 3"/>
          <p:cNvSpPr/>
          <p:nvPr/>
        </p:nvSpPr>
        <p:spPr>
          <a:xfrm>
            <a:off x="8915398" y="762685"/>
            <a:ext cx="2400301" cy="1754326"/>
          </a:xfrm>
          <a:prstGeom prst="rect">
            <a:avLst/>
          </a:prstGeom>
        </p:spPr>
        <p:txBody>
          <a:bodyPr wrap="square">
            <a:spAutoFit/>
          </a:bodyPr>
          <a:lstStyle/>
          <a:p>
            <a:r>
              <a:rPr lang="en-US" dirty="0" smtClean="0"/>
              <a:t>Fr Stephen is in charge of the Sacred Heart Parish in Aston, as well as St Joseph's in </a:t>
            </a:r>
            <a:r>
              <a:rPr lang="en-US" dirty="0" err="1" smtClean="0"/>
              <a:t>Nichells</a:t>
            </a:r>
            <a:r>
              <a:rPr lang="en-US" dirty="0" smtClean="0"/>
              <a:t> where in which he resides in.</a:t>
            </a:r>
            <a:endParaRPr lang="en-GB" dirty="0"/>
          </a:p>
        </p:txBody>
      </p:sp>
    </p:spTree>
    <p:extLst>
      <p:ext uri="{BB962C8B-B14F-4D97-AF65-F5344CB8AC3E}">
        <p14:creationId xmlns:p14="http://schemas.microsoft.com/office/powerpoint/2010/main" val="417949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62" y="814387"/>
            <a:ext cx="5534025" cy="2390775"/>
          </a:xfrm>
          <a:prstGeom prst="rect">
            <a:avLst/>
          </a:prstGeom>
        </p:spPr>
      </p:pic>
      <p:pic>
        <p:nvPicPr>
          <p:cNvPr id="3" name="Picture 2"/>
          <p:cNvPicPr>
            <a:picLocks noChangeAspect="1"/>
          </p:cNvPicPr>
          <p:nvPr/>
        </p:nvPicPr>
        <p:blipFill>
          <a:blip r:embed="rId3"/>
          <a:stretch>
            <a:fillRect/>
          </a:stretch>
        </p:blipFill>
        <p:spPr>
          <a:xfrm>
            <a:off x="6449157" y="1651854"/>
            <a:ext cx="4963338" cy="2779469"/>
          </a:xfrm>
          <a:prstGeom prst="rect">
            <a:avLst/>
          </a:prstGeom>
        </p:spPr>
      </p:pic>
    </p:spTree>
    <p:extLst>
      <p:ext uri="{BB962C8B-B14F-4D97-AF65-F5344CB8AC3E}">
        <p14:creationId xmlns:p14="http://schemas.microsoft.com/office/powerpoint/2010/main" val="411491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508000" y="538928"/>
            <a:ext cx="6096000" cy="1200329"/>
          </a:xfrm>
          <a:prstGeom prst="rect">
            <a:avLst/>
          </a:prstGeom>
        </p:spPr>
        <p:txBody>
          <a:bodyPr>
            <a:spAutoFit/>
          </a:bodyPr>
          <a:lstStyle/>
          <a:p>
            <a:r>
              <a:rPr lang="en-US" dirty="0" smtClean="0"/>
              <a:t>John Paul II was a pope of the Roman Catholic Church. The popes are the leaders of the church. John Paul II was the first non-Italian pope in 455 years. He served in the role from 1978 to 2005. In 2014 he was made a saint of the church.</a:t>
            </a:r>
            <a:endParaRPr lang="en-GB" dirty="0"/>
          </a:p>
        </p:txBody>
      </p:sp>
      <p:sp>
        <p:nvSpPr>
          <p:cNvPr id="5" name="Rectangle 4"/>
          <p:cNvSpPr/>
          <p:nvPr/>
        </p:nvSpPr>
        <p:spPr>
          <a:xfrm>
            <a:off x="5033109" y="3634496"/>
            <a:ext cx="6096000" cy="1754326"/>
          </a:xfrm>
          <a:prstGeom prst="rect">
            <a:avLst/>
          </a:prstGeom>
        </p:spPr>
        <p:txBody>
          <a:bodyPr>
            <a:spAutoFit/>
          </a:bodyPr>
          <a:lstStyle/>
          <a:p>
            <a:r>
              <a:rPr lang="en-US" dirty="0" smtClean="0"/>
              <a:t>John Paul was born Karol </a:t>
            </a:r>
            <a:r>
              <a:rPr lang="en-US" dirty="0" err="1" smtClean="0"/>
              <a:t>Józef</a:t>
            </a:r>
            <a:r>
              <a:rPr lang="en-US" dirty="0" smtClean="0"/>
              <a:t> </a:t>
            </a:r>
            <a:r>
              <a:rPr lang="en-US" dirty="0" err="1" smtClean="0"/>
              <a:t>Wojtyła</a:t>
            </a:r>
            <a:r>
              <a:rPr lang="en-US" dirty="0" smtClean="0"/>
              <a:t> on May 18, 1920, in </a:t>
            </a:r>
            <a:r>
              <a:rPr lang="en-US" dirty="0" err="1" smtClean="0"/>
              <a:t>Wadowice</a:t>
            </a:r>
            <a:r>
              <a:rPr lang="en-US" dirty="0" smtClean="0"/>
              <a:t>, Poland. His father was an officer in the Polish army. His mother died when he was eight years old. </a:t>
            </a:r>
            <a:r>
              <a:rPr lang="en-US" dirty="0" err="1" smtClean="0"/>
              <a:t>Wojtyła</a:t>
            </a:r>
            <a:r>
              <a:rPr lang="en-US" dirty="0" smtClean="0"/>
              <a:t> was a good student and athlete. He often helped the priest at the local church. </a:t>
            </a:r>
            <a:r>
              <a:rPr lang="en-US" dirty="0" err="1" smtClean="0"/>
              <a:t>Wojtyła</a:t>
            </a:r>
            <a:r>
              <a:rPr lang="en-US" dirty="0" smtClean="0"/>
              <a:t> graduated as the top student in his class and moved to </a:t>
            </a:r>
            <a:r>
              <a:rPr lang="en-US" dirty="0" err="1" smtClean="0"/>
              <a:t>Kraków</a:t>
            </a:r>
            <a:r>
              <a:rPr lang="en-US" dirty="0" smtClean="0"/>
              <a:t>, Poland, to attend a university there.</a:t>
            </a:r>
            <a:endParaRPr lang="en-GB" dirty="0"/>
          </a:p>
        </p:txBody>
      </p:sp>
      <p:pic>
        <p:nvPicPr>
          <p:cNvPr id="6" name="Picture 5"/>
          <p:cNvPicPr>
            <a:picLocks noChangeAspect="1"/>
          </p:cNvPicPr>
          <p:nvPr/>
        </p:nvPicPr>
        <p:blipFill>
          <a:blip r:embed="rId2"/>
          <a:stretch>
            <a:fillRect/>
          </a:stretch>
        </p:blipFill>
        <p:spPr>
          <a:xfrm>
            <a:off x="927099" y="2919160"/>
            <a:ext cx="3703547" cy="2442194"/>
          </a:xfrm>
          <a:prstGeom prst="rect">
            <a:avLst/>
          </a:prstGeom>
        </p:spPr>
      </p:pic>
      <p:pic>
        <p:nvPicPr>
          <p:cNvPr id="7" name="Picture 6"/>
          <p:cNvPicPr>
            <a:picLocks noChangeAspect="1"/>
          </p:cNvPicPr>
          <p:nvPr/>
        </p:nvPicPr>
        <p:blipFill>
          <a:blip r:embed="rId3"/>
          <a:stretch>
            <a:fillRect/>
          </a:stretch>
        </p:blipFill>
        <p:spPr>
          <a:xfrm>
            <a:off x="7237046" y="252900"/>
            <a:ext cx="2357560" cy="2857623"/>
          </a:xfrm>
          <a:prstGeom prst="rect">
            <a:avLst/>
          </a:prstGeom>
        </p:spPr>
      </p:pic>
      <p:sp>
        <p:nvSpPr>
          <p:cNvPr id="2" name="Rectangle 1"/>
          <p:cNvSpPr/>
          <p:nvPr/>
        </p:nvSpPr>
        <p:spPr>
          <a:xfrm>
            <a:off x="2778872" y="5885327"/>
            <a:ext cx="4895956" cy="646331"/>
          </a:xfrm>
          <a:prstGeom prst="rect">
            <a:avLst/>
          </a:prstGeom>
        </p:spPr>
        <p:txBody>
          <a:bodyPr wrap="none">
            <a:spAutoFit/>
          </a:bodyPr>
          <a:lstStyle/>
          <a:p>
            <a:r>
              <a:rPr lang="en-GB" dirty="0">
                <a:hlinkClick r:id="rId4"/>
              </a:rPr>
              <a:t>https://</a:t>
            </a:r>
            <a:r>
              <a:rPr lang="en-GB" dirty="0" smtClean="0">
                <a:hlinkClick r:id="rId4"/>
              </a:rPr>
              <a:t>www.youtube.com/watch?v=y9lYvkmY874</a:t>
            </a:r>
            <a:endParaRPr lang="en-GB" dirty="0" smtClean="0"/>
          </a:p>
          <a:p>
            <a:endParaRPr lang="en-GB" dirty="0"/>
          </a:p>
        </p:txBody>
      </p:sp>
    </p:spTree>
    <p:extLst>
      <p:ext uri="{BB962C8B-B14F-4D97-AF65-F5344CB8AC3E}">
        <p14:creationId xmlns:p14="http://schemas.microsoft.com/office/powerpoint/2010/main" val="231303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73539" y="275383"/>
            <a:ext cx="4657969" cy="1754326"/>
          </a:xfrm>
          <a:prstGeom prst="rect">
            <a:avLst/>
          </a:prstGeom>
        </p:spPr>
        <p:txBody>
          <a:bodyPr wrap="square">
            <a:spAutoFit/>
          </a:bodyPr>
          <a:lstStyle/>
          <a:p>
            <a:r>
              <a:rPr lang="en-US" dirty="0" smtClean="0"/>
              <a:t>On September 1, 1939, World War II began when Nazi Germany invaded Poland. The Nazis closed the university and arrested some of the teachers. </a:t>
            </a:r>
            <a:r>
              <a:rPr lang="en-US" dirty="0" err="1" smtClean="0"/>
              <a:t>Wojtyła</a:t>
            </a:r>
            <a:r>
              <a:rPr lang="en-US" dirty="0" smtClean="0"/>
              <a:t> then went to work in a factory. However, he was able to take classes in secret. </a:t>
            </a:r>
            <a:endParaRPr lang="en-GB" dirty="0"/>
          </a:p>
        </p:txBody>
      </p:sp>
      <p:sp>
        <p:nvSpPr>
          <p:cNvPr id="3" name="Rectangle 2"/>
          <p:cNvSpPr/>
          <p:nvPr/>
        </p:nvSpPr>
        <p:spPr>
          <a:xfrm>
            <a:off x="6713414" y="942503"/>
            <a:ext cx="5134709" cy="5355312"/>
          </a:xfrm>
          <a:prstGeom prst="rect">
            <a:avLst/>
          </a:prstGeom>
        </p:spPr>
        <p:txBody>
          <a:bodyPr wrap="square">
            <a:spAutoFit/>
          </a:bodyPr>
          <a:lstStyle/>
          <a:p>
            <a:r>
              <a:rPr lang="en-US" dirty="0" smtClean="0"/>
              <a:t>After his father’s death in 1941, </a:t>
            </a:r>
            <a:r>
              <a:rPr lang="en-US" dirty="0" err="1" smtClean="0"/>
              <a:t>Wojtyła</a:t>
            </a:r>
            <a:r>
              <a:rPr lang="en-US" dirty="0" smtClean="0"/>
              <a:t> decided to become a priest. Again he had to study in secret. </a:t>
            </a:r>
            <a:r>
              <a:rPr lang="en-US" dirty="0" err="1" smtClean="0"/>
              <a:t>Wojtyła</a:t>
            </a:r>
            <a:r>
              <a:rPr lang="en-US" dirty="0" smtClean="0"/>
              <a:t> became a priest in November 1946. He went to Rome for further studies and then returned to </a:t>
            </a:r>
            <a:r>
              <a:rPr lang="en-US" dirty="0" err="1" smtClean="0"/>
              <a:t>Kraków</a:t>
            </a:r>
            <a:r>
              <a:rPr lang="en-US" dirty="0" smtClean="0"/>
              <a:t>. There he worked as a priest, taught classes, and earned another degree. </a:t>
            </a:r>
            <a:endParaRPr lang="en-US" dirty="0" smtClean="0"/>
          </a:p>
          <a:p>
            <a:endParaRPr lang="en-US" dirty="0" smtClean="0"/>
          </a:p>
          <a:p>
            <a:r>
              <a:rPr lang="en-US" dirty="0" smtClean="0"/>
              <a:t>At this time, Poland was ruled by a communist government. There were many restrictions on religion. </a:t>
            </a:r>
            <a:r>
              <a:rPr lang="en-US" dirty="0" err="1" smtClean="0"/>
              <a:t>Wojtyła</a:t>
            </a:r>
            <a:r>
              <a:rPr lang="en-US" dirty="0" smtClean="0"/>
              <a:t> impressed church leaders with his ability to inspire people within these restrictions. He was made the archbishop of </a:t>
            </a:r>
            <a:r>
              <a:rPr lang="en-US" dirty="0" err="1" smtClean="0"/>
              <a:t>Kraków</a:t>
            </a:r>
            <a:r>
              <a:rPr lang="en-US" dirty="0" smtClean="0"/>
              <a:t> in 1963. </a:t>
            </a:r>
            <a:r>
              <a:rPr lang="en-US" dirty="0" err="1" smtClean="0"/>
              <a:t>Wojtyła</a:t>
            </a:r>
            <a:r>
              <a:rPr lang="en-US" dirty="0" smtClean="0"/>
              <a:t> was also chosen to take part in the Second Vatican Council (1962–65). The council was an important meeting of bishops from all over the world. The purpose of the meeting was to work on making the church more modern. </a:t>
            </a:r>
            <a:r>
              <a:rPr lang="en-US" dirty="0" err="1" smtClean="0"/>
              <a:t>Wojtyła</a:t>
            </a:r>
            <a:r>
              <a:rPr lang="en-US" dirty="0" smtClean="0"/>
              <a:t> distinguished himself there. He was made a cardinal, the highest-ranking bishop, in 1967.</a:t>
            </a:r>
            <a:endParaRPr lang="en-GB" dirty="0"/>
          </a:p>
        </p:txBody>
      </p:sp>
      <p:pic>
        <p:nvPicPr>
          <p:cNvPr id="4" name="Picture 3"/>
          <p:cNvPicPr>
            <a:picLocks noChangeAspect="1"/>
          </p:cNvPicPr>
          <p:nvPr/>
        </p:nvPicPr>
        <p:blipFill>
          <a:blip r:embed="rId2"/>
          <a:stretch>
            <a:fillRect/>
          </a:stretch>
        </p:blipFill>
        <p:spPr>
          <a:xfrm>
            <a:off x="3965452" y="2730011"/>
            <a:ext cx="2447925" cy="1866900"/>
          </a:xfrm>
          <a:prstGeom prst="rect">
            <a:avLst/>
          </a:prstGeom>
        </p:spPr>
      </p:pic>
      <p:pic>
        <p:nvPicPr>
          <p:cNvPr id="5" name="Picture 4"/>
          <p:cNvPicPr>
            <a:picLocks noChangeAspect="1"/>
          </p:cNvPicPr>
          <p:nvPr/>
        </p:nvPicPr>
        <p:blipFill>
          <a:blip r:embed="rId3"/>
          <a:stretch>
            <a:fillRect/>
          </a:stretch>
        </p:blipFill>
        <p:spPr>
          <a:xfrm>
            <a:off x="1499088" y="4886447"/>
            <a:ext cx="2628900" cy="1743075"/>
          </a:xfrm>
          <a:prstGeom prst="rect">
            <a:avLst/>
          </a:prstGeom>
        </p:spPr>
      </p:pic>
      <p:pic>
        <p:nvPicPr>
          <p:cNvPr id="6" name="Picture 5"/>
          <p:cNvPicPr>
            <a:picLocks noChangeAspect="1"/>
          </p:cNvPicPr>
          <p:nvPr/>
        </p:nvPicPr>
        <p:blipFill>
          <a:blip r:embed="rId4"/>
          <a:stretch>
            <a:fillRect/>
          </a:stretch>
        </p:blipFill>
        <p:spPr>
          <a:xfrm>
            <a:off x="5061194" y="215919"/>
            <a:ext cx="1258277" cy="2026039"/>
          </a:xfrm>
          <a:prstGeom prst="rect">
            <a:avLst/>
          </a:prstGeom>
        </p:spPr>
      </p:pic>
      <p:pic>
        <p:nvPicPr>
          <p:cNvPr id="7" name="Picture 6"/>
          <p:cNvPicPr>
            <a:picLocks noChangeAspect="1"/>
          </p:cNvPicPr>
          <p:nvPr/>
        </p:nvPicPr>
        <p:blipFill>
          <a:blip r:embed="rId5"/>
          <a:stretch>
            <a:fillRect/>
          </a:stretch>
        </p:blipFill>
        <p:spPr>
          <a:xfrm>
            <a:off x="721824" y="2653811"/>
            <a:ext cx="2352675" cy="1943100"/>
          </a:xfrm>
          <a:prstGeom prst="rect">
            <a:avLst/>
          </a:prstGeom>
        </p:spPr>
      </p:pic>
    </p:spTree>
    <p:extLst>
      <p:ext uri="{BB962C8B-B14F-4D97-AF65-F5344CB8AC3E}">
        <p14:creationId xmlns:p14="http://schemas.microsoft.com/office/powerpoint/2010/main" val="312317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1005</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Saint John Paul II</vt:lpstr>
      <vt:lpstr>How did he become Pope?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Pope John Paul II</dc:title>
  <dc:creator>Teacher</dc:creator>
  <cp:lastModifiedBy>Teacher</cp:lastModifiedBy>
  <cp:revision>11</cp:revision>
  <dcterms:created xsi:type="dcterms:W3CDTF">2020-10-18T14:06:50Z</dcterms:created>
  <dcterms:modified xsi:type="dcterms:W3CDTF">2020-10-19T19:21:05Z</dcterms:modified>
</cp:coreProperties>
</file>