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8" r:id="rId5"/>
    <p:sldId id="266" r:id="rId6"/>
    <p:sldId id="267" r:id="rId7"/>
    <p:sldId id="258" r:id="rId8"/>
    <p:sldId id="260" r:id="rId9"/>
    <p:sldId id="261" r:id="rId10"/>
    <p:sldId id="273" r:id="rId11"/>
    <p:sldId id="262" r:id="rId12"/>
    <p:sldId id="263" r:id="rId13"/>
    <p:sldId id="259" r:id="rId14"/>
    <p:sldId id="269" r:id="rId15"/>
    <p:sldId id="270" r:id="rId16"/>
    <p:sldId id="274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643" y="-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5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6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84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41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143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643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535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01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950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62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880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06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9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3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65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63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82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8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47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98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CD88-BCD7-4763-8939-AF6C7447C61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04709-EFCB-4EFD-B7A1-AF7401D7A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57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Wednesday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6" y="5569177"/>
            <a:ext cx="9144000" cy="569368"/>
          </a:xfrm>
        </p:spPr>
        <p:txBody>
          <a:bodyPr>
            <a:normAutofit/>
          </a:bodyPr>
          <a:lstStyle/>
          <a:p>
            <a:r>
              <a:rPr lang="en-GB" dirty="0" smtClean="0"/>
              <a:t>Press the speaker to hear your instructions  for all maths lessons.  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5782" y="5257800"/>
            <a:ext cx="1192123" cy="11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t4.8.3 - Kilometr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9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701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8525"/>
          <a:stretch/>
        </p:blipFill>
        <p:spPr>
          <a:xfrm>
            <a:off x="282902" y="424880"/>
            <a:ext cx="5689634" cy="5790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1073"/>
          <a:stretch/>
        </p:blipFill>
        <p:spPr>
          <a:xfrm>
            <a:off x="6096000" y="1891971"/>
            <a:ext cx="5738791" cy="28305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569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Kilometres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57732" y="170730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1391" y="170730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9241" y="256836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2661" y="256836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6320" y="256836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6120" y="312255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3474" y="312255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0179" y="312255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4850" y="312255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5554" y="312255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9436" y="5121552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49783" y="4669080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5045" y="4669080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40825" y="5127192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9830" y="5614872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8750" y="2753031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98750" y="3232892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98750" y="3707145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98750" y="4181398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30270" y="4187036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30270" y="3707145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30270" y="3232892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88610" y="2753031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88610" y="3219863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88610" y="3688707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11700" y="3688707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111700" y="3232892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111700" y="2749634"/>
            <a:ext cx="3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92850" y="1576029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87559" y="2478948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37779" y="3433738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4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4" y="23150"/>
            <a:ext cx="12110486" cy="6807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286" y="0"/>
            <a:ext cx="4629873" cy="798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98652" y="200216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651" y="273368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4027" y="351854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3832" y="4020217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5592" y="4020217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5692" y="351854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94" y="200216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3512" y="575882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3511" y="6342451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511" y="576529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0511" y="6306223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81791" y="2488603"/>
            <a:ext cx="99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50171" y="2857935"/>
            <a:ext cx="93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35131" y="3242047"/>
            <a:ext cx="94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50171" y="3518542"/>
            <a:ext cx="93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35131" y="3930300"/>
            <a:ext cx="94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98905" y="483680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5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Friday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9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/>
              <p:nvPr/>
            </p:nvSpPr>
            <p:spPr>
              <a:xfrm>
                <a:off x="2951070" y="1754274"/>
                <a:ext cx="7497474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457200">
                  <a:buFontTx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Convert the measurements.</a:t>
                </a:r>
              </a:p>
              <a:p>
                <a:pPr defTabSz="457200"/>
                <a:r>
                  <a:rPr lang="en-US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1 cm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______ mm</a:t>
                </a: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1 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______ cm</a:t>
                </a: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1 km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______ m</a:t>
                </a: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2)  47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13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3) 128 cm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 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 cm</a:t>
                </a: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70" y="1754274"/>
                <a:ext cx="7497474" cy="4401205"/>
              </a:xfrm>
              <a:prstGeom prst="rect">
                <a:avLst/>
              </a:prstGeom>
              <a:blipFill>
                <a:blip r:embed="rId2"/>
                <a:stretch>
                  <a:fillRect l="-1707" t="-1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-115434"/>
            <a:ext cx="2659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08/01/2021</a:t>
            </a:r>
          </a:p>
          <a:p>
            <a:r>
              <a:rPr lang="en-GB" sz="4000" dirty="0" smtClean="0"/>
              <a:t>Next Steps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1572" y="2215522"/>
            <a:ext cx="12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1572" y="2676770"/>
            <a:ext cx="12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0559" y="3138018"/>
            <a:ext cx="12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4972" y="3875848"/>
            <a:ext cx="12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6392" y="5257694"/>
            <a:ext cx="12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/>
              <p:nvPr/>
            </p:nvSpPr>
            <p:spPr>
              <a:xfrm>
                <a:off x="2219550" y="334777"/>
                <a:ext cx="7497474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457200">
                  <a:buFontTx/>
                  <a:buAutoNum type="arabicParenR"/>
                </a:pPr>
                <a:r>
                  <a:rPr lang="en-US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Convert the measurements.</a:t>
                </a:r>
              </a:p>
              <a:p>
                <a:pPr defTabSz="457200"/>
                <a:r>
                  <a:rPr lang="en-US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1 cm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______ mm</a:t>
                </a: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1 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______ cm</a:t>
                </a: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1 km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______ m</a:t>
                </a: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2)  47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13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457200"/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3) 128 cm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 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____ cm</a:t>
                </a:r>
              </a:p>
              <a:p>
                <a:pPr defTabSz="457200"/>
                <a:endParaRPr lang="en-GB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550" y="334777"/>
                <a:ext cx="7497474" cy="4401205"/>
              </a:xfrm>
              <a:prstGeom prst="rect">
                <a:avLst/>
              </a:prstGeom>
              <a:blipFill>
                <a:blip r:embed="rId3"/>
                <a:stretch>
                  <a:fillRect l="-1707" t="-1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624227" y="762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dirty="0">
                <a:solidFill>
                  <a:srgbClr val="4472C4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4227" y="117086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dirty="0">
                <a:solidFill>
                  <a:srgbClr val="4472C4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4227" y="160066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dirty="0">
                <a:solidFill>
                  <a:srgbClr val="4472C4"/>
                </a:solidFill>
                <a:latin typeface="Calibri" panose="020F0502020204030204"/>
              </a:rPr>
              <a:t>1,000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57627" y="2430203"/>
                <a:ext cx="27948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GB" sz="2800" dirty="0">
                    <a:solidFill>
                      <a:srgbClr val="4472C4"/>
                    </a:solidFill>
                    <a:latin typeface="Calibri" panose="020F0502020204030204"/>
                  </a:rPr>
                  <a:t>60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rgbClr val="4472C4"/>
                    </a:solidFill>
                    <a:latin typeface="Calibri" panose="020F0502020204030204"/>
                  </a:rPr>
                  <a:t> 25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GB" sz="2800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627" y="2430203"/>
                <a:ext cx="2794882" cy="523220"/>
              </a:xfrm>
              <a:prstGeom prst="rect">
                <a:avLst/>
              </a:prstGeom>
              <a:blipFill>
                <a:blip r:embed="rId4"/>
                <a:stretch>
                  <a:fillRect l="-4357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788729" y="2430203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srgbClr val="4472C4"/>
                </a:solidFill>
                <a:latin typeface="Calibri" panose="020F0502020204030204"/>
              </a:rPr>
              <a:t>85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5337" y="3743316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srgbClr val="4472C4"/>
                </a:solidFill>
                <a:latin typeface="Calibri" panose="020F0502020204030204"/>
              </a:rPr>
              <a:t>28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3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t4.8.4 - Add length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4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4191"/>
          <a:stretch/>
        </p:blipFill>
        <p:spPr>
          <a:xfrm>
            <a:off x="120250" y="383110"/>
            <a:ext cx="6549541" cy="5831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7916" r="24095"/>
          <a:stretch/>
        </p:blipFill>
        <p:spPr>
          <a:xfrm>
            <a:off x="6211273" y="2689807"/>
            <a:ext cx="6029240" cy="231843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569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Adding Lengths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76352" y="4273333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2532" y="4656443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7712" y="5068851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2614" y="5548911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5322" y="2505141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2402" y="2779461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3663" y="5012086"/>
            <a:ext cx="488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3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95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702" y="3709101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102" y="1590741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54202" y="1775407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54202" y="2144739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54202" y="2449539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6762" y="6284661"/>
            <a:ext cx="1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9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9953" y="1633619"/>
            <a:ext cx="710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457200">
              <a:buFontTx/>
              <a:buAutoNum type="arabicParenR"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Complete the sequence.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            10, 20, 30, 40, _____, _____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953" y="2674772"/>
            <a:ext cx="710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2)  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How many tens are in 38?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130" y="3356068"/>
            <a:ext cx="710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3)	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Complete the part-whole model.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68" y="3878202"/>
            <a:ext cx="2543228" cy="25459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4597" y="4142805"/>
            <a:ext cx="11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72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D68B0-E55D-428D-A934-1FAEBF3A1CC8}"/>
              </a:ext>
            </a:extLst>
          </p:cNvPr>
          <p:cNvSpPr txBox="1"/>
          <p:nvPr/>
        </p:nvSpPr>
        <p:spPr>
          <a:xfrm>
            <a:off x="3946964" y="5641098"/>
            <a:ext cx="118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2 ones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987825" y="0"/>
            <a:ext cx="4721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14723" y="811180"/>
            <a:ext cx="5389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457200">
              <a:buFontTx/>
              <a:buAutoNum type="arabicParenR"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Round these numbers to the nearest 100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164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85	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478	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233</a:t>
            </a:r>
          </a:p>
          <a:p>
            <a:pPr defTabSz="457200"/>
            <a:endParaRPr lang="en-US" sz="2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2)  Complete the part whole model.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99" y="4312026"/>
            <a:ext cx="2543228" cy="25459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33348" y="4585337"/>
            <a:ext cx="11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185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7223" y="1048385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1</a:t>
            </a:r>
            <a:endParaRPr lang="en-GB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64480" y="52620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2</a:t>
            </a:r>
            <a:endParaRPr lang="en-GB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115434"/>
            <a:ext cx="2659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06/01/2021</a:t>
            </a:r>
          </a:p>
          <a:p>
            <a:r>
              <a:rPr lang="en-GB" sz="4000" dirty="0" smtClean="0"/>
              <a:t>Next Steps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29906" y="5687264"/>
            <a:ext cx="92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6062" y="2147364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8889" y="2105935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0325" y="6076357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05988" y="6104109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58302" y="1695864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92428" y="2211563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0366" y="2602384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8108" y="3020464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77897" y="2742690"/>
            <a:ext cx="104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3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7250" y="944963"/>
            <a:ext cx="7065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457200">
              <a:buFontTx/>
              <a:buAutoNum type="arabicParenR"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Complete the sequence.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            10, 20, 30, 40, _____, _____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250" y="2268081"/>
            <a:ext cx="706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2)  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How many tens are in 38?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250" y="3591200"/>
            <a:ext cx="706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3)	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Complete the part-whole model.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39" y="4113334"/>
            <a:ext cx="2530176" cy="25329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64084" y="5876229"/>
            <a:ext cx="117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2 ones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8625" y="1383091"/>
            <a:ext cx="77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srgbClr val="4472C4"/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8044" y="1370591"/>
            <a:ext cx="77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srgbClr val="4472C4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857" y="2790215"/>
            <a:ext cx="23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srgbClr val="4472C4"/>
                </a:solidFill>
                <a:latin typeface="Calibri" panose="020F0502020204030204" pitchFamily="34" charset="0"/>
              </a:rPr>
              <a:t>3 tens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3809" y="5885471"/>
            <a:ext cx="281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400" dirty="0">
                <a:solidFill>
                  <a:srgbClr val="4472C4"/>
                </a:solidFill>
                <a:latin typeface="Calibri" panose="020F0502020204030204" pitchFamily="34" charset="0"/>
              </a:rPr>
              <a:t>7 tens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276D2-8F5B-40F7-8067-76A62F417A6A}"/>
              </a:ext>
            </a:extLst>
          </p:cNvPr>
          <p:cNvSpPr txBox="1"/>
          <p:nvPr/>
        </p:nvSpPr>
        <p:spPr>
          <a:xfrm>
            <a:off x="3261717" y="4377937"/>
            <a:ext cx="117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72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4723" y="811180"/>
            <a:ext cx="5389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457200">
              <a:buFontTx/>
              <a:buAutoNum type="arabicParenR"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Round these numbers to the nearest 100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164 </a:t>
            </a:r>
            <a:r>
              <a:rPr lang="en-US" sz="2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200</a:t>
            </a:r>
            <a:endParaRPr 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85	</a:t>
            </a:r>
            <a:r>
              <a:rPr lang="en-US" sz="2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100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478	</a:t>
            </a:r>
            <a:r>
              <a:rPr lang="en-US" sz="2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500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233 </a:t>
            </a:r>
            <a:r>
              <a:rPr lang="en-US" sz="2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200</a:t>
            </a:r>
          </a:p>
          <a:p>
            <a:pPr defTabSz="457200"/>
            <a:endParaRPr lang="en-US" sz="2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2)  Complete the part whole model.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99" y="4312026"/>
            <a:ext cx="2543228" cy="25459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33348" y="4585337"/>
            <a:ext cx="11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185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64480" y="52620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2</a:t>
            </a:r>
            <a:endParaRPr lang="en-GB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6860906" y="4914319"/>
            <a:ext cx="11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 smtClean="0">
                <a:solidFill>
                  <a:schemeClr val="accent1"/>
                </a:solidFill>
                <a:latin typeface="Calibri" panose="020F0502020204030204"/>
              </a:rPr>
              <a:t>e.g.</a:t>
            </a:r>
            <a:endParaRPr lang="en-GB" sz="280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2658" y="6001248"/>
            <a:ext cx="11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 smtClean="0">
                <a:solidFill>
                  <a:schemeClr val="accent1"/>
                </a:solidFill>
                <a:latin typeface="Calibri" panose="020F0502020204030204"/>
              </a:rPr>
              <a:t>100</a:t>
            </a:r>
            <a:endParaRPr lang="en-GB" sz="280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77931" y="6085526"/>
            <a:ext cx="11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dirty="0" smtClean="0">
                <a:solidFill>
                  <a:schemeClr val="accent1"/>
                </a:solidFill>
                <a:latin typeface="Calibri" panose="020F0502020204030204"/>
              </a:rPr>
              <a:t>85</a:t>
            </a:r>
            <a:endParaRPr lang="en-GB" sz="280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4268" y="182380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1</a:t>
            </a:r>
            <a:endParaRPr lang="en-GB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t4.8.2 - Equivalent lengths mm and cm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7044"/>
          <a:stretch/>
        </p:blipFill>
        <p:spPr>
          <a:xfrm>
            <a:off x="163622" y="935908"/>
            <a:ext cx="5584035" cy="4951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490" t="62385"/>
          <a:stretch/>
        </p:blipFill>
        <p:spPr>
          <a:xfrm>
            <a:off x="5686697" y="2778033"/>
            <a:ext cx="6331132" cy="312277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22217" y="366540"/>
            <a:ext cx="9144000" cy="569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Equivalent Lengths – mm &amp; 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74852" y="221552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4735" y="2236596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1990" y="2206956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7840" y="269558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2738" y="355664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4087" y="3563548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8003" y="355664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4808" y="355664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1613" y="3563548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82139" y="3563548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1092" y="3563548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4552" y="405004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4540" y="459868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5047" y="459868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15554" y="459868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46689" y="459868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606540" y="4175760"/>
            <a:ext cx="982980" cy="1089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7520" y="2769338"/>
            <a:ext cx="539257" cy="53925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294870" y="1533805"/>
            <a:ext cx="10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Click me for Q2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0698480" y="2095500"/>
            <a:ext cx="7621" cy="784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83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9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1065" y="293942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5005" y="299276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1065" y="361760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2685" y="2253622"/>
            <a:ext cx="248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1265" y="3541402"/>
            <a:ext cx="248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3840"/>
            <a:ext cx="6316980" cy="2825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1300" y="3986934"/>
            <a:ext cx="9829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house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14371" y="5667382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4372" y="6036714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4371" y="6412468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1982" y="5667382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3419" y="6043136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1982" y="6418890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9592" y="5673804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9592" y="6076466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9592" y="6445798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31351" y="530447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45722" y="5304472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7982" y="628971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2911" y="6343054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02651" y="4926686"/>
            <a:ext cx="95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64108" y="5973722"/>
            <a:ext cx="85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9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Thursday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5987825" y="0"/>
            <a:ext cx="4721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03582" y="1219204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1</a:t>
            </a:r>
            <a:endParaRPr lang="en-GB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64480" y="52620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2</a:t>
            </a:r>
            <a:endParaRPr lang="en-GB" sz="4000" dirty="0"/>
          </a:p>
        </p:txBody>
      </p:sp>
      <p:sp>
        <p:nvSpPr>
          <p:cNvPr id="26" name="TextBox 25"/>
          <p:cNvSpPr txBox="1"/>
          <p:nvPr/>
        </p:nvSpPr>
        <p:spPr>
          <a:xfrm>
            <a:off x="83696" y="1987559"/>
            <a:ext cx="706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457200">
              <a:buFontTx/>
              <a:buAutoNum type="arabicParenR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Complete the sequence.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            1,000   2,000   3,000   _______   ______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747" y="2911453"/>
            <a:ext cx="706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2)  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How many thousands are in 4,832?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747" y="3652159"/>
            <a:ext cx="706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3)	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Complete the part-whole model.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36" y="4174293"/>
            <a:ext cx="2530176" cy="253290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33221" y="4435903"/>
            <a:ext cx="117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9,931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44009" y="5929575"/>
            <a:ext cx="1176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931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3432" y="1021150"/>
            <a:ext cx="7065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1) 	235 + 345 = 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2) 5289 + 1274 =</a:t>
            </a:r>
          </a:p>
          <a:p>
            <a:pPr defTabSz="457200"/>
            <a:endParaRPr lang="en-US" sz="4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3) 4562 – 2231 =  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115434"/>
            <a:ext cx="2659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07/01/2021</a:t>
            </a:r>
          </a:p>
          <a:p>
            <a:r>
              <a:rPr lang="en-GB" sz="4000" dirty="0" smtClean="0"/>
              <a:t>Next Steps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20849" y="5960353"/>
            <a:ext cx="10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9429" y="1108054"/>
            <a:ext cx="192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90429" y="2557510"/>
            <a:ext cx="192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29469" y="4032609"/>
            <a:ext cx="192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answer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2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5987825" y="0"/>
            <a:ext cx="4721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94029" y="103294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1</a:t>
            </a:r>
            <a:endParaRPr lang="en-GB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64480" y="52620"/>
            <a:ext cx="186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Group 2</a:t>
            </a:r>
            <a:endParaRPr lang="en-GB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11180"/>
            <a:ext cx="706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457200">
              <a:buFontTx/>
              <a:buAutoNum type="arabicParenR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Complete the sequence.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            1,000   2,000   3,000   _______   ______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134298"/>
            <a:ext cx="706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2)  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How many thousands are in 4,832?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457417"/>
            <a:ext cx="706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3)	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Complete the part-whole model.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89" y="3979551"/>
            <a:ext cx="2530176" cy="2532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40474" y="4241161"/>
            <a:ext cx="117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9,931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1262" y="5734833"/>
            <a:ext cx="1176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931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2117" y="1165360"/>
            <a:ext cx="121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srgbClr val="4472C4"/>
                </a:solidFill>
                <a:latin typeface="Calibri" panose="020F0502020204030204" pitchFamily="34" charset="0"/>
              </a:rPr>
              <a:t>4,000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0940" y="1156629"/>
            <a:ext cx="119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srgbClr val="4472C4"/>
                </a:solidFill>
                <a:latin typeface="Calibri" panose="020F0502020204030204" pitchFamily="34" charset="0"/>
              </a:rPr>
              <a:t>5,000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4607" y="2656432"/>
            <a:ext cx="235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srgbClr val="4472C4"/>
                </a:solidFill>
                <a:latin typeface="Calibri" panose="020F0502020204030204" pitchFamily="34" charset="0"/>
              </a:rPr>
              <a:t>4 thousands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76559" y="5751688"/>
            <a:ext cx="281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000" dirty="0">
                <a:solidFill>
                  <a:srgbClr val="4472C4"/>
                </a:solidFill>
                <a:latin typeface="Calibri" panose="020F0502020204030204" pitchFamily="34" charset="0"/>
              </a:rPr>
              <a:t>9,000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1433" y="971962"/>
            <a:ext cx="7065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1) 	235 + 345 = </a:t>
            </a:r>
            <a:r>
              <a:rPr lang="en-US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580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</a:p>
          <a:p>
            <a:pPr defTabSz="457200"/>
            <a:r>
              <a:rPr lang="en-US" sz="4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2) 5289 + 1274 =</a:t>
            </a:r>
            <a:r>
              <a:rPr lang="en-US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6563</a:t>
            </a:r>
          </a:p>
          <a:p>
            <a:pPr defTabSz="457200"/>
            <a:endParaRPr lang="en-US" sz="4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57200"/>
            <a:r>
              <a:rPr lang="en-US" sz="4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3) 4562 – 2231 =</a:t>
            </a:r>
            <a:r>
              <a:rPr lang="en-US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2331</a:t>
            </a:r>
          </a:p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endParaRPr lang="en-US" sz="4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3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8|13.2|1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1|10.8|14.9|0.7|6.5|5.6|18.2|5.4|5.6|8|9.6|1.2|1.2|2.3|0.9|0.9|1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1|10.8|14.9|0.7|6.5|5.6|18.2|5.4|5.6|8|9.6|1.2|1.2|2.3|0.9|0.9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0.9|9.4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1|10.8|14.9|0.7|6.5|5.6|18.2|5.4|5.6|8|9.6|1.2|1.2|2.3|0.9|0.9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1|10.8|14.9|0.7|6.5|5.6|18.2|5.4|5.6|8|9.6|1.2|1.2|2.3|0.9|0.9|1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8|13.2|1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8|13.2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1|10.8|14.9|0.7|6.5|5.6|18.2|5.4|5.6|8|9.6|1.2|1.2|2.3|0.9|0.9|1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3.1|10.8|14.9|0.7|6.5|5.6|18.2|5.4|5.6|8|9.6|1.2|1.2|2.3|0.9|0.9|1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1|4.4|25|3.4|2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398</Words>
  <Application>Microsoft Office PowerPoint</Application>
  <PresentationFormat>Widescreen</PresentationFormat>
  <Paragraphs>226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Wednesday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Thursday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</dc:title>
  <dc:creator>Teacher</dc:creator>
  <cp:lastModifiedBy>Teacher</cp:lastModifiedBy>
  <cp:revision>14</cp:revision>
  <dcterms:created xsi:type="dcterms:W3CDTF">2021-01-04T23:02:23Z</dcterms:created>
  <dcterms:modified xsi:type="dcterms:W3CDTF">2021-01-05T12:04:35Z</dcterms:modified>
</cp:coreProperties>
</file>