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62" r:id="rId5"/>
    <p:sldId id="260" r:id="rId6"/>
    <p:sldId id="261" r:id="rId7"/>
    <p:sldId id="264" r:id="rId8"/>
    <p:sldId id="265" r:id="rId9"/>
    <p:sldId id="263" r:id="rId10"/>
    <p:sldId id="275" r:id="rId11"/>
    <p:sldId id="266" r:id="rId12"/>
    <p:sldId id="276" r:id="rId13"/>
    <p:sldId id="279" r:id="rId14"/>
    <p:sldId id="267" r:id="rId15"/>
    <p:sldId id="290" r:id="rId16"/>
    <p:sldId id="289" r:id="rId17"/>
    <p:sldId id="291" r:id="rId18"/>
    <p:sldId id="277" r:id="rId19"/>
    <p:sldId id="278" r:id="rId20"/>
    <p:sldId id="280" r:id="rId21"/>
    <p:sldId id="269" r:id="rId22"/>
    <p:sldId id="271" r:id="rId23"/>
    <p:sldId id="292" r:id="rId24"/>
    <p:sldId id="293" r:id="rId25"/>
    <p:sldId id="281" r:id="rId26"/>
    <p:sldId id="282" r:id="rId27"/>
    <p:sldId id="270" r:id="rId28"/>
    <p:sldId id="283" r:id="rId29"/>
    <p:sldId id="268" r:id="rId30"/>
    <p:sldId id="295" r:id="rId31"/>
    <p:sldId id="296" r:id="rId32"/>
    <p:sldId id="272" r:id="rId33"/>
    <p:sldId id="297" r:id="rId34"/>
    <p:sldId id="273" r:id="rId35"/>
    <p:sldId id="298" r:id="rId36"/>
    <p:sldId id="284" r:id="rId37"/>
    <p:sldId id="287" r:id="rId38"/>
    <p:sldId id="274" r:id="rId39"/>
    <p:sldId id="285" r:id="rId40"/>
    <p:sldId id="288" r:id="rId41"/>
    <p:sldId id="286" r:id="rId4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274E6-5255-4313-9493-AD28DE8C55CD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818E2-EAB2-4178-8F02-BD6C917ABE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08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8188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5780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1591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1177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252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643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0562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415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5766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5290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3104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169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9643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565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10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69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23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416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51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66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28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46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33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2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26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85602-6946-4200-9BDF-C7BEF6A5F4C6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DC40C-D1D2-418E-A24F-EFD3BBCE4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92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"/>
          <p:cNvSpPr/>
          <p:nvPr/>
        </p:nvSpPr>
        <p:spPr>
          <a:xfrm>
            <a:off x="351419" y="229401"/>
            <a:ext cx="6096000" cy="62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GB" sz="8000" b="1" i="0" u="none" strike="noStrike" cap="none" dirty="0" smtClean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Maths Workshop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8000" b="1" dirty="0" smtClean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</a:p>
          <a:p>
            <a:pPr lvl="0" algn="ctr">
              <a:buClr>
                <a:srgbClr val="000000"/>
              </a:buClr>
              <a:buSzPts val="9600"/>
            </a:pPr>
            <a:r>
              <a:rPr lang="en-GB" sz="8000" b="1" dirty="0">
                <a:solidFill>
                  <a:srgbClr val="262626"/>
                </a:solidFill>
                <a:ea typeface="Calibri"/>
                <a:cs typeface="Calibri"/>
                <a:sym typeface="Calibri"/>
              </a:rPr>
              <a:t>Parents</a:t>
            </a:r>
            <a:endParaRPr lang="en-GB" sz="8000" b="1" i="0" u="none" strike="noStrike" cap="none" dirty="0" smtClean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GB" sz="8000" b="1" i="0" u="none" strike="noStrike" cap="none" dirty="0" smtClean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8000" b="1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1547" y="284601"/>
            <a:ext cx="4388969" cy="40794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7450351" y="4918055"/>
            <a:ext cx="3456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Key Stage 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6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63" y="510175"/>
            <a:ext cx="10301653" cy="586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3365" y="127965"/>
            <a:ext cx="8968635" cy="316591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"/>
          <p:cNvSpPr/>
          <p:nvPr/>
        </p:nvSpPr>
        <p:spPr>
          <a:xfrm>
            <a:off x="0" y="812859"/>
            <a:ext cx="347037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endParaRPr sz="54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521" y="3311294"/>
            <a:ext cx="8968635" cy="3276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66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46" y="133064"/>
            <a:ext cx="11621507" cy="6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0" y="163547"/>
            <a:ext cx="11522439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7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032" y="0"/>
            <a:ext cx="8868427" cy="3384172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6"/>
          <p:cNvSpPr/>
          <p:nvPr/>
        </p:nvSpPr>
        <p:spPr>
          <a:xfrm>
            <a:off x="638828" y="224135"/>
            <a:ext cx="19325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Year 1</a:t>
            </a:r>
            <a:endParaRPr sz="54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3144032" y="316468"/>
            <a:ext cx="23924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188" y="3247983"/>
            <a:ext cx="7986452" cy="362743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113722" y="3507565"/>
            <a:ext cx="15782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subtraction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1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415" y="167357"/>
            <a:ext cx="9579170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86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225" y="220702"/>
            <a:ext cx="9571549" cy="64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2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415" y="163547"/>
            <a:ext cx="9579170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87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5" y="133064"/>
            <a:ext cx="11659610" cy="6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0" y="152116"/>
            <a:ext cx="11522439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/>
          <p:nvPr/>
        </p:nvSpPr>
        <p:spPr>
          <a:xfrm>
            <a:off x="551144" y="701457"/>
            <a:ext cx="11411100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Aims 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give an overview of how maths is taught at </a:t>
            </a: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acred </a:t>
            </a:r>
            <a:r>
              <a:rPr lang="en-GB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share some of the practical resources we use here to teach maths </a:t>
            </a:r>
            <a:r>
              <a:rPr lang="en-GB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show and share some of the strategies you could use to support your children at </a:t>
            </a:r>
            <a:r>
              <a:rPr lang="en-GB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provide time to look more closely at your </a:t>
            </a:r>
            <a:r>
              <a:rPr lang="en-GB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 </a:t>
            </a: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</a:t>
            </a: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)s year group . What are the maths objectives being taught ? How are these taught in school ? How can I support my child at home with maths 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answer any questions you may have about maths.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0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7" y="125443"/>
            <a:ext cx="11606266" cy="66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846" y="194682"/>
            <a:ext cx="11390811" cy="4926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0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517" y="312218"/>
            <a:ext cx="11243089" cy="5603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8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415" y="220702"/>
            <a:ext cx="9579170" cy="64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63" y="163547"/>
            <a:ext cx="9617273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99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5" y="129254"/>
            <a:ext cx="11644369" cy="65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29" y="144495"/>
            <a:ext cx="11560542" cy="65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599" y="340636"/>
            <a:ext cx="11278469" cy="4849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3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80" y="133064"/>
            <a:ext cx="11301439" cy="6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/>
          <p:nvPr/>
        </p:nvSpPr>
        <p:spPr>
          <a:xfrm>
            <a:off x="375781" y="237995"/>
            <a:ext cx="193258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Year 2</a:t>
            </a:r>
            <a:endParaRPr sz="54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0710" y="0"/>
            <a:ext cx="8411290" cy="326148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/>
          <p:nvPr/>
        </p:nvSpPr>
        <p:spPr>
          <a:xfrm>
            <a:off x="3081278" y="514994"/>
            <a:ext cx="23924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047" y="3261481"/>
            <a:ext cx="9056821" cy="352607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0" y="3608922"/>
            <a:ext cx="15782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subtraction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96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 txBox="1"/>
          <p:nvPr/>
        </p:nvSpPr>
        <p:spPr>
          <a:xfrm>
            <a:off x="325677" y="388307"/>
            <a:ext cx="11298476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children leave Sacred Heart we would like them to …..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Enjoy maths and see its relevance in ‘ THE REAL WORLD ‘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 growth mind-set about maths - developing a ‘can do / have a go’ approach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Secure a sound knowledge of number facts and a good understanding of the four operations.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this knowledge to carry out calculations mentally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use of diagrams and jottings to help record steps to solving a problem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an efficient , reliable written method for each operation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Mathematical thinking and reasoning – being able to choose efficient methods for a range of mathematical problems. They should have the skills to problem solve with confidence.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5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63" y="152116"/>
            <a:ext cx="9617273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93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415" y="163547"/>
            <a:ext cx="9579170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99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811" y="173434"/>
            <a:ext cx="10485120" cy="530906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6"/>
          <p:cNvSpPr txBox="1"/>
          <p:nvPr/>
        </p:nvSpPr>
        <p:spPr>
          <a:xfrm>
            <a:off x="635726" y="5721531"/>
            <a:ext cx="10058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Commutative 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can be done in any order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6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68" y="144495"/>
            <a:ext cx="10646063" cy="65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0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819" y="174172"/>
            <a:ext cx="11217623" cy="5574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3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84" y="201650"/>
            <a:ext cx="9602032" cy="64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49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26" y="140685"/>
            <a:ext cx="11636748" cy="65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35" y="1300239"/>
            <a:ext cx="4724809" cy="1348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331" y="1705185"/>
            <a:ext cx="4709568" cy="1409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86" y="2949977"/>
            <a:ext cx="5197290" cy="1219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187" y="3765588"/>
            <a:ext cx="4019819" cy="2540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562" y="4147799"/>
            <a:ext cx="4205969" cy="2498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8279" y="180592"/>
            <a:ext cx="7346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Addition and subtraction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052" y="180592"/>
            <a:ext cx="2847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KS1 SAT’s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77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011" y="-4108"/>
            <a:ext cx="11225349" cy="6866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3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42" y="163547"/>
            <a:ext cx="11255715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7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78" y="429429"/>
            <a:ext cx="9007739" cy="62677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41608" y="232844"/>
            <a:ext cx="4073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Developing a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309" y="2778034"/>
            <a:ext cx="2987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as adults should never show a negative attitude to </a:t>
            </a:r>
            <a:r>
              <a:rPr lang="en-US" dirty="0" err="1" smtClean="0"/>
              <a:t>maths</a:t>
            </a:r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2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89" y="525687"/>
            <a:ext cx="2903472" cy="2149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85" y="3155696"/>
            <a:ext cx="3894157" cy="1661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38" y="5252448"/>
            <a:ext cx="5277028" cy="1061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271" y="382056"/>
            <a:ext cx="3729298" cy="1124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392" y="1933794"/>
            <a:ext cx="4566173" cy="1484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526" y="5407936"/>
            <a:ext cx="4259807" cy="1175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1485" y="439752"/>
            <a:ext cx="3647482" cy="1075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1440" y="3838261"/>
            <a:ext cx="4959146" cy="1160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933" y="1752550"/>
            <a:ext cx="3063505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609" y="250261"/>
            <a:ext cx="49766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Any  Questions ?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1539" y="5597324"/>
            <a:ext cx="75692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Thankyou for coming …….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407" y="945815"/>
            <a:ext cx="5803941" cy="46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/>
          <p:nvPr/>
        </p:nvSpPr>
        <p:spPr>
          <a:xfrm>
            <a:off x="363255" y="0"/>
            <a:ext cx="11235846" cy="723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is the key to all other aspects of maths. It includes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number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Knowing and using number facts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Calculation Methods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maths work that your children are doing at school may look different to the kind of ‘sums’ you remember.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parents express concerns about helping at home and showing wrong methods to their children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calculation policy outlines how maths is taught from Reception to Year 6  ( copies are available on the tables and on the school website )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1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275" y="444031"/>
            <a:ext cx="10565262" cy="6046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750629" y="1767840"/>
            <a:ext cx="330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Mastery </a:t>
            </a:r>
            <a:r>
              <a:rPr lang="en-US" dirty="0" err="1"/>
              <a:t>M</a:t>
            </a:r>
            <a:r>
              <a:rPr lang="en-US" dirty="0" err="1" smtClean="0"/>
              <a:t>aths</a:t>
            </a:r>
            <a:r>
              <a:rPr lang="en-US" dirty="0" smtClean="0"/>
              <a:t> is based around the core principle of </a:t>
            </a:r>
            <a:r>
              <a:rPr lang="en-US" b="1" dirty="0" smtClean="0"/>
              <a:t>Concrete, abstract and pictorial representations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796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41" y="288991"/>
            <a:ext cx="9845893" cy="6569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22" y="110202"/>
            <a:ext cx="11712955" cy="66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68" y="133064"/>
            <a:ext cx="10646063" cy="6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4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42" y="370918"/>
            <a:ext cx="9868755" cy="65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370</Words>
  <Application>Microsoft Office PowerPoint</Application>
  <PresentationFormat>Widescreen</PresentationFormat>
  <Paragraphs>52</Paragraphs>
  <Slides>41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</dc:creator>
  <cp:lastModifiedBy>Staff</cp:lastModifiedBy>
  <cp:revision>11</cp:revision>
  <cp:lastPrinted>2022-09-22T13:55:54Z</cp:lastPrinted>
  <dcterms:created xsi:type="dcterms:W3CDTF">2022-09-06T10:33:29Z</dcterms:created>
  <dcterms:modified xsi:type="dcterms:W3CDTF">2022-09-22T13:55:59Z</dcterms:modified>
</cp:coreProperties>
</file>